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256" r:id="rId3"/>
    <p:sldId id="257" r:id="rId4"/>
    <p:sldId id="258" r:id="rId5"/>
    <p:sldId id="260" r:id="rId6"/>
    <p:sldId id="261" r:id="rId7"/>
    <p:sldId id="262" r:id="rId8"/>
    <p:sldId id="263" r:id="rId9"/>
    <p:sldId id="265" r:id="rId10"/>
    <p:sldId id="267" r:id="rId11"/>
    <p:sldId id="269"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92" r:id="rId25"/>
    <p:sldId id="284" r:id="rId26"/>
    <p:sldId id="285" r:id="rId27"/>
    <p:sldId id="287" r:id="rId28"/>
    <p:sldId id="288" r:id="rId29"/>
    <p:sldId id="291" r:id="rId30"/>
    <p:sldId id="289" r:id="rId31"/>
    <p:sldId id="293" r:id="rId32"/>
    <p:sldId id="294" r:id="rId33"/>
    <p:sldId id="295" r:id="rId34"/>
    <p:sldId id="296" r:id="rId35"/>
    <p:sldId id="297" r:id="rId36"/>
    <p:sldId id="298" r:id="rId37"/>
    <p:sldId id="299" r:id="rId38"/>
    <p:sldId id="300"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4" d="100"/>
          <a:sy n="54" d="100"/>
        </p:scale>
        <p:origin x="155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DC39E8D8-2AAD-4476-8A27-445DDB40B6B1}" type="datetimeFigureOut">
              <a:rPr lang="ru-RU" smtClean="0"/>
              <a:pPr/>
              <a:t>24.05.2018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48E282-C747-4B95-B74B-645F54764378}" type="slidenum">
              <a:rPr lang="ru-RU" smtClean="0"/>
              <a:pPr/>
              <a:t>‹#›</a:t>
            </a:fld>
            <a:endParaRPr lang="ru-RU"/>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C39E8D8-2AAD-4476-8A27-445DDB40B6B1}" type="datetimeFigureOut">
              <a:rPr lang="ru-RU" smtClean="0"/>
              <a:pPr/>
              <a:t>24.05.2018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48E282-C747-4B95-B74B-645F54764378}" type="slidenum">
              <a:rPr lang="ru-RU" smtClean="0"/>
              <a:pPr/>
              <a:t>‹#›</a:t>
            </a:fld>
            <a:endParaRPr lang="ru-RU"/>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C39E8D8-2AAD-4476-8A27-445DDB40B6B1}" type="datetimeFigureOut">
              <a:rPr lang="ru-RU" smtClean="0"/>
              <a:pPr/>
              <a:t>24.05.2018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48E282-C747-4B95-B74B-645F54764378}" type="slidenum">
              <a:rPr lang="ru-RU" smtClean="0"/>
              <a:pPr/>
              <a:t>‹#›</a:t>
            </a:fld>
            <a:endParaRPr lang="ru-RU"/>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C39E8D8-2AAD-4476-8A27-445DDB40B6B1}" type="datetimeFigureOut">
              <a:rPr lang="ru-RU" smtClean="0"/>
              <a:pPr/>
              <a:t>24.05.2018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48E282-C747-4B95-B74B-645F54764378}" type="slidenum">
              <a:rPr lang="ru-RU" smtClean="0"/>
              <a:pPr/>
              <a:t>‹#›</a:t>
            </a:fld>
            <a:endParaRPr lang="ru-RU"/>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C39E8D8-2AAD-4476-8A27-445DDB40B6B1}" type="datetimeFigureOut">
              <a:rPr lang="ru-RU" smtClean="0"/>
              <a:pPr/>
              <a:t>24.05.2018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548E282-C747-4B95-B74B-645F54764378}" type="slidenum">
              <a:rPr lang="ru-RU" smtClean="0"/>
              <a:pPr/>
              <a:t>‹#›</a:t>
            </a:fld>
            <a:endParaRPr lang="ru-RU"/>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C39E8D8-2AAD-4476-8A27-445DDB40B6B1}" type="datetimeFigureOut">
              <a:rPr lang="ru-RU" smtClean="0"/>
              <a:pPr/>
              <a:t>24.05.2018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548E282-C747-4B95-B74B-645F54764378}" type="slidenum">
              <a:rPr lang="ru-RU" smtClean="0"/>
              <a:pPr/>
              <a:t>‹#›</a:t>
            </a:fld>
            <a:endParaRPr lang="ru-RU"/>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C39E8D8-2AAD-4476-8A27-445DDB40B6B1}" type="datetimeFigureOut">
              <a:rPr lang="ru-RU" smtClean="0"/>
              <a:pPr/>
              <a:t>24.05.2018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548E282-C747-4B95-B74B-645F54764378}" type="slidenum">
              <a:rPr lang="ru-RU" smtClean="0"/>
              <a:pPr/>
              <a:t>‹#›</a:t>
            </a:fld>
            <a:endParaRPr lang="ru-RU"/>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DC39E8D8-2AAD-4476-8A27-445DDB40B6B1}" type="datetimeFigureOut">
              <a:rPr lang="ru-RU" smtClean="0"/>
              <a:pPr/>
              <a:t>24.05.2018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548E282-C747-4B95-B74B-645F54764378}" type="slidenum">
              <a:rPr lang="ru-RU" smtClean="0"/>
              <a:pPr/>
              <a:t>‹#›</a:t>
            </a:fld>
            <a:endParaRPr lang="ru-RU"/>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C39E8D8-2AAD-4476-8A27-445DDB40B6B1}" type="datetimeFigureOut">
              <a:rPr lang="ru-RU" smtClean="0"/>
              <a:pPr/>
              <a:t>24.05.2018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548E282-C747-4B95-B74B-645F54764378}" type="slidenum">
              <a:rPr lang="ru-RU" smtClean="0"/>
              <a:pPr/>
              <a:t>‹#›</a:t>
            </a:fld>
            <a:endParaRPr lang="ru-RU"/>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DC39E8D8-2AAD-4476-8A27-445DDB40B6B1}" type="datetimeFigureOut">
              <a:rPr lang="ru-RU" smtClean="0"/>
              <a:pPr/>
              <a:t>24.05.2018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548E282-C747-4B95-B74B-645F54764378}" type="slidenum">
              <a:rPr lang="ru-RU" smtClean="0"/>
              <a:pPr/>
              <a:t>‹#›</a:t>
            </a:fld>
            <a:endParaRPr lang="ru-RU"/>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DC39E8D8-2AAD-4476-8A27-445DDB40B6B1}" type="datetimeFigureOut">
              <a:rPr lang="ru-RU" smtClean="0"/>
              <a:pPr/>
              <a:t>24.05.2018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548E282-C747-4B95-B74B-645F54764378}" type="slidenum">
              <a:rPr lang="ru-RU" smtClean="0"/>
              <a:pPr/>
              <a:t>‹#›</a:t>
            </a:fld>
            <a:endParaRPr lang="ru-RU"/>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E8D8-2AAD-4476-8A27-445DDB40B6B1}" type="datetimeFigureOut">
              <a:rPr lang="ru-RU" smtClean="0"/>
              <a:pPr/>
              <a:t>24.05.2018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8E282-C747-4B95-B74B-645F5476437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4.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4.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4.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75.jpe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79.jpeg"/><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82.jpeg"/></Relationships>
</file>

<file path=ppt/slides/_rels/slide22.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90.jpeg"/></Relationships>
</file>

<file path=ppt/slides/_rels/slide2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93.jpeg"/></Relationships>
</file>

<file path=ppt/slides/_rels/slide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97.jpeg"/><Relationship Id="rId4" Type="http://schemas.openxmlformats.org/officeDocument/2006/relationships/image" Target="../media/image96.jpeg"/></Relationships>
</file>

<file path=ppt/slides/_rels/slide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02.jpeg"/></Relationships>
</file>

<file path=ppt/slides/_rels/slide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06.jpeg"/><Relationship Id="rId4" Type="http://schemas.openxmlformats.org/officeDocument/2006/relationships/image" Target="../media/image105.jpeg"/></Relationships>
</file>

<file path=ppt/slides/_rels/slide2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10" Type="http://schemas.openxmlformats.org/officeDocument/2006/relationships/image" Target="../media/image4.jpeg"/><Relationship Id="rId4" Type="http://schemas.openxmlformats.org/officeDocument/2006/relationships/image" Target="../media/image109.jpeg"/><Relationship Id="rId9" Type="http://schemas.openxmlformats.org/officeDocument/2006/relationships/image" Target="../media/image11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3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3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3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32.jpeg"/></Relationships>
</file>

<file path=ppt/slides/_rels/slide36.xml.rels><?xml version="1.0" encoding="UTF-8" standalone="yes"?>
<Relationships xmlns="http://schemas.openxmlformats.org/package/2006/relationships"><Relationship Id="rId3" Type="http://schemas.openxmlformats.org/officeDocument/2006/relationships/hyperlink" Target="https://vk.com/album-107503249_252388720"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40.jpe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hyperlink" Target="https://vk.com/album-107503249_252388720"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vk.com/feed?section=search&amp;q=#%D0%B3%D0%BE%D0%BB%D0%BE%D1%81%D0%BE%D0%B2%D0%B0%D1%82%D1%8C%D0%BA%D1%80%D1%83%D1%82%D0%BE" TargetMode="External"/><Relationship Id="rId4" Type="http://schemas.openxmlformats.org/officeDocument/2006/relationships/image" Target="../media/image142.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14744" y="1942919"/>
            <a:ext cx="5072098" cy="1569660"/>
          </a:xfrm>
          <a:prstGeom prst="rect">
            <a:avLst/>
          </a:prstGeom>
          <a:noFill/>
        </p:spPr>
        <p:txBody>
          <a:bodyPr wrap="square" rtlCol="0">
            <a:spAutoFit/>
          </a:bodyPr>
          <a:lstStyle/>
          <a:p>
            <a:pPr algn="ctr"/>
            <a:r>
              <a:rPr lang="ru-RU" sz="2400" dirty="0">
                <a:latin typeface="Times New Roman" pitchFamily="18" charset="0"/>
                <a:cs typeface="Times New Roman" pitchFamily="18" charset="0"/>
              </a:rPr>
              <a:t>Хроника профсоюзной работы совета трудовой молодежи </a:t>
            </a:r>
            <a:r>
              <a:rPr lang="ru-RU" sz="2400" dirty="0" err="1">
                <a:latin typeface="Times New Roman" pitchFamily="18" charset="0"/>
                <a:cs typeface="Times New Roman" pitchFamily="18" charset="0"/>
              </a:rPr>
              <a:t>Арзамасскоого</a:t>
            </a:r>
            <a:r>
              <a:rPr lang="ru-RU" sz="2400" dirty="0">
                <a:latin typeface="Times New Roman" pitchFamily="18" charset="0"/>
                <a:cs typeface="Times New Roman" pitchFamily="18" charset="0"/>
              </a:rPr>
              <a:t> машиностроительного завода </a:t>
            </a:r>
          </a:p>
        </p:txBody>
      </p:sp>
      <p:sp>
        <p:nvSpPr>
          <p:cNvPr id="9" name="TextBox 8"/>
          <p:cNvSpPr txBox="1"/>
          <p:nvPr/>
        </p:nvSpPr>
        <p:spPr>
          <a:xfrm>
            <a:off x="3500430" y="5630307"/>
            <a:ext cx="5572164" cy="584775"/>
          </a:xfrm>
          <a:prstGeom prst="rect">
            <a:avLst/>
          </a:prstGeom>
          <a:noFill/>
        </p:spPr>
        <p:txBody>
          <a:bodyPr wrap="square" rtlCol="0">
            <a:spAutoFit/>
          </a:bodyPr>
          <a:lstStyle/>
          <a:p>
            <a:endParaRPr lang="ru-RU" sz="1600" dirty="0"/>
          </a:p>
          <a:p>
            <a:r>
              <a:rPr lang="ru-RU" sz="1600" dirty="0"/>
              <a:t>Председатель    СТМ                                              Тарасова Ю.В.</a:t>
            </a:r>
          </a:p>
        </p:txBody>
      </p:sp>
      <p:pic>
        <p:nvPicPr>
          <p:cNvPr id="2" name="Picture 2" descr="D:\ФОТОХРАНИЛИЩЕ\афиши\Жучoк синий.png"/>
          <p:cNvPicPr>
            <a:picLocks noChangeAspect="1" noChangeArrowheads="1"/>
          </p:cNvPicPr>
          <p:nvPr/>
        </p:nvPicPr>
        <p:blipFill>
          <a:blip r:embed="rId2"/>
          <a:srcRect/>
          <a:stretch>
            <a:fillRect/>
          </a:stretch>
        </p:blipFill>
        <p:spPr bwMode="auto">
          <a:xfrm>
            <a:off x="642910" y="1500174"/>
            <a:ext cx="2767025" cy="2767025"/>
          </a:xfrm>
          <a:prstGeom prst="rect">
            <a:avLst/>
          </a:prstGeom>
          <a:noFill/>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Users\TarasovaYV\Desktop\цк\R_GmZGr1Lgk.jpg"/>
          <p:cNvPicPr>
            <a:picLocks noChangeAspect="1" noChangeArrowheads="1"/>
          </p:cNvPicPr>
          <p:nvPr/>
        </p:nvPicPr>
        <p:blipFill>
          <a:blip r:embed="rId2" cstate="print"/>
          <a:srcRect/>
          <a:stretch>
            <a:fillRect/>
          </a:stretch>
        </p:blipFill>
        <p:spPr bwMode="auto">
          <a:xfrm rot="1204771">
            <a:off x="7273319" y="5428055"/>
            <a:ext cx="1659634" cy="1107287"/>
          </a:xfrm>
          <a:prstGeom prst="rect">
            <a:avLst/>
          </a:prstGeom>
          <a:noFill/>
        </p:spPr>
      </p:pic>
      <p:pic>
        <p:nvPicPr>
          <p:cNvPr id="12293" name="Picture 5" descr="C:\Users\TarasovaYV\Desktop\цк\yOKcKCJFEEI.jpg"/>
          <p:cNvPicPr>
            <a:picLocks noChangeAspect="1" noChangeArrowheads="1"/>
          </p:cNvPicPr>
          <p:nvPr/>
        </p:nvPicPr>
        <p:blipFill>
          <a:blip r:embed="rId3" cstate="print"/>
          <a:srcRect/>
          <a:stretch>
            <a:fillRect/>
          </a:stretch>
        </p:blipFill>
        <p:spPr bwMode="auto">
          <a:xfrm rot="1089273">
            <a:off x="6719074" y="1881508"/>
            <a:ext cx="2158218" cy="1598430"/>
          </a:xfrm>
          <a:prstGeom prst="rect">
            <a:avLst/>
          </a:prstGeom>
          <a:noFill/>
        </p:spPr>
      </p:pic>
      <p:pic>
        <p:nvPicPr>
          <p:cNvPr id="7" name="Picture 2" descr="C:\Users\TarasovaYV\Desktop\цк\awVEHuzp9gE.jpg"/>
          <p:cNvPicPr>
            <a:picLocks noChangeAspect="1" noChangeArrowheads="1"/>
          </p:cNvPicPr>
          <p:nvPr/>
        </p:nvPicPr>
        <p:blipFill>
          <a:blip r:embed="rId4" cstate="print"/>
          <a:srcRect/>
          <a:stretch>
            <a:fillRect/>
          </a:stretch>
        </p:blipFill>
        <p:spPr bwMode="auto">
          <a:xfrm>
            <a:off x="142844" y="4297865"/>
            <a:ext cx="2786082" cy="1845779"/>
          </a:xfrm>
          <a:prstGeom prst="rect">
            <a:avLst/>
          </a:prstGeom>
          <a:noFill/>
        </p:spPr>
      </p:pic>
      <p:pic>
        <p:nvPicPr>
          <p:cNvPr id="8" name="Picture 3" descr="C:\Users\TarasovaYV\Desktop\цк\CRaKsqhibus.jpg"/>
          <p:cNvPicPr>
            <a:picLocks noChangeAspect="1" noChangeArrowheads="1"/>
          </p:cNvPicPr>
          <p:nvPr/>
        </p:nvPicPr>
        <p:blipFill>
          <a:blip r:embed="rId5" cstate="print"/>
          <a:srcRect/>
          <a:stretch>
            <a:fillRect/>
          </a:stretch>
        </p:blipFill>
        <p:spPr bwMode="auto">
          <a:xfrm>
            <a:off x="6143636" y="3643314"/>
            <a:ext cx="2000264" cy="1500198"/>
          </a:xfrm>
          <a:prstGeom prst="rect">
            <a:avLst/>
          </a:prstGeom>
          <a:noFill/>
        </p:spPr>
      </p:pic>
      <p:pic>
        <p:nvPicPr>
          <p:cNvPr id="10" name="Picture 4" descr="C:\Users\TarasovaYV\Desktop\цк\NI_-b-3K1Wc.jpg"/>
          <p:cNvPicPr>
            <a:picLocks noChangeAspect="1" noChangeArrowheads="1"/>
          </p:cNvPicPr>
          <p:nvPr/>
        </p:nvPicPr>
        <p:blipFill>
          <a:blip r:embed="rId6" cstate="print"/>
          <a:srcRect/>
          <a:stretch>
            <a:fillRect/>
          </a:stretch>
        </p:blipFill>
        <p:spPr bwMode="auto">
          <a:xfrm>
            <a:off x="142844" y="1978809"/>
            <a:ext cx="2786082" cy="1845779"/>
          </a:xfrm>
          <a:prstGeom prst="rect">
            <a:avLst/>
          </a:prstGeom>
          <a:noFill/>
        </p:spPr>
      </p:pic>
      <p:sp>
        <p:nvSpPr>
          <p:cNvPr id="11" name="Прямоугольник 10"/>
          <p:cNvSpPr/>
          <p:nvPr/>
        </p:nvSpPr>
        <p:spPr>
          <a:xfrm>
            <a:off x="3071802" y="1768982"/>
            <a:ext cx="3000396" cy="4339650"/>
          </a:xfrm>
          <a:prstGeom prst="rect">
            <a:avLst/>
          </a:prstGeom>
        </p:spPr>
        <p:txBody>
          <a:bodyPr wrap="square">
            <a:spAutoFit/>
          </a:bodyPr>
          <a:lstStyle/>
          <a:p>
            <a:pPr algn="ctr"/>
            <a:r>
              <a:rPr lang="ru-RU" sz="1200" b="1" dirty="0"/>
              <a:t>Два раз в год  в ДК Темп проходит </a:t>
            </a:r>
            <a:r>
              <a:rPr lang="ru-RU" sz="1200" b="1" dirty="0" err="1"/>
              <a:t>Арзамасская</a:t>
            </a:r>
            <a:r>
              <a:rPr lang="ru-RU" sz="1200" b="1" dirty="0"/>
              <a:t> лига КВН</a:t>
            </a:r>
            <a:r>
              <a:rPr lang="ru-RU" sz="1200" dirty="0"/>
              <a:t>, в которой принимают участие команды с таких городов, как Нижний Новгород, </a:t>
            </a:r>
            <a:r>
              <a:rPr lang="ru-RU" sz="1200" dirty="0" err="1"/>
              <a:t>Саров</a:t>
            </a:r>
            <a:r>
              <a:rPr lang="ru-RU" sz="1200" dirty="0"/>
              <a:t>, Арзамас. Возраст команд - участников обычно преимущественно молодой. Наш «</a:t>
            </a:r>
            <a:r>
              <a:rPr lang="ru-RU" sz="1200" dirty="0" err="1"/>
              <a:t>АлМаЗ</a:t>
            </a:r>
            <a:r>
              <a:rPr lang="ru-RU" sz="1200" dirty="0"/>
              <a:t>» единственная команда представляющая предприятие города. </a:t>
            </a:r>
            <a:br>
              <a:rPr lang="ru-RU" sz="1200" dirty="0"/>
            </a:br>
            <a:r>
              <a:rPr lang="ru-RU" sz="1200" dirty="0"/>
              <a:t>За месяц до игр  идет активная подготовка. После работы ребята репетируют по несколько часов подряд. Оттачивая актерское мастерство и с достоинством выходят на сцену. Наша группа поддержки </a:t>
            </a:r>
            <a:r>
              <a:rPr lang="ru-RU" sz="1200" dirty="0" err="1"/>
              <a:t>всепгда</a:t>
            </a:r>
            <a:r>
              <a:rPr lang="ru-RU" sz="1200" dirty="0"/>
              <a:t> самая шумная, яркая и запоминающаяся. Плакаты, флаги, растяжка, шары. Всё это наши болельщики получают в начале игры. К слову сказать у нас самая многочисленная </a:t>
            </a:r>
            <a:r>
              <a:rPr lang="ru-RU" sz="1200" dirty="0" err="1"/>
              <a:t>фан-зона</a:t>
            </a:r>
            <a:r>
              <a:rPr lang="ru-RU" sz="1200" dirty="0"/>
              <a:t>. Посмотреть игру приезжают даже гости из Нижнего Новгорода – КМС НООП РФ. Команда КВН вновь образовалась и начала свою работу при поддержки первичной профсоюзной организации.</a:t>
            </a:r>
          </a:p>
        </p:txBody>
      </p:sp>
      <p:pic>
        <p:nvPicPr>
          <p:cNvPr id="12" name="Picture 2" descr="D:\ФОТОХРАНИЛИЩЕ\афиши\ТАРАСОВА ПРЕЗЕНТАЦИЯ 2018 март.jpg"/>
          <p:cNvPicPr>
            <a:picLocks noChangeAspect="1" noChangeArrowheads="1"/>
          </p:cNvPicPr>
          <p:nvPr/>
        </p:nvPicPr>
        <p:blipFill>
          <a:blip r:embed="rId7"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12878"/>
            <a:ext cx="9144000" cy="3416320"/>
          </a:xfrm>
          <a:prstGeom prst="rect">
            <a:avLst/>
          </a:prstGeom>
          <a:noFill/>
        </p:spPr>
        <p:txBody>
          <a:bodyPr wrap="square" rtlCol="0">
            <a:spAutoFit/>
          </a:bodyPr>
          <a:lstStyle/>
          <a:p>
            <a:pPr algn="ctr"/>
            <a:r>
              <a:rPr lang="ru-RU" sz="1200" b="1" dirty="0"/>
              <a:t>С 29 апреля по 1 мая в санатории «Зелёный город» состоялся слёт рабочей молодёжи АСМ Нижегородской области «Экологический десант молодёжи АСМ 2017»</a:t>
            </a:r>
            <a:br>
              <a:rPr lang="ru-RU" sz="1200" dirty="0"/>
            </a:br>
            <a:r>
              <a:rPr lang="ru-RU" sz="1200" dirty="0"/>
              <a:t>От нашего завода была направлена делегация в составе 9 человек, во главе с Председателем молодёжи АМЗ Тарасовой Ю.В. Так же в десанте приняли участие такие заводы как ГАЗ, ЗМЗ и ЗЗГТ. Общее количество молодежи составило 50 человек.</a:t>
            </a:r>
            <a:br>
              <a:rPr lang="ru-RU" sz="1200" dirty="0"/>
            </a:br>
            <a:r>
              <a:rPr lang="ru-RU" sz="1200" dirty="0"/>
              <a:t>По приезду ребята были поделены на смешанные бригады и в дальнейшем все задания выполнялись именно в этом составе. </a:t>
            </a:r>
            <a:br>
              <a:rPr lang="ru-RU" sz="1200" dirty="0"/>
            </a:br>
            <a:r>
              <a:rPr lang="ru-RU" sz="1200" dirty="0"/>
              <a:t>Целью десанта была подготовка санатория к летнему сезону, ребятам предстояло очистить территорию от мусора, веток, окурков и сухостоя, а так же вскопать определенную местность для посадки клумбы. С поставленной задачей трудовая молодежь справилась на отлично. В ходе работ участникам трудового десанта в составе своих бригад было дано задание разработать и нарисовать </a:t>
            </a:r>
            <a:r>
              <a:rPr lang="ru-RU" sz="1200" dirty="0" err="1"/>
              <a:t>транспоранты</a:t>
            </a:r>
            <a:r>
              <a:rPr lang="ru-RU" sz="1200" dirty="0"/>
              <a:t> на демонстрацию, которая прошла в Нижнем Новгороде 1 мая. Вместе с тем после всех работ для молодёжи были приглашены преподаватели из областной профсоюзной организации, для проведения тренинга по развитию профсоюзной деятельности. </a:t>
            </a:r>
            <a:br>
              <a:rPr lang="ru-RU" sz="1200" dirty="0"/>
            </a:br>
            <a:r>
              <a:rPr lang="ru-RU" sz="1200" dirty="0"/>
              <a:t>Председателем Нижегородской Областной Организации Профсоюза АСМ Кузнецовым Н.И. молодёжи АМЗ был вручен вымпел Профсоюза АСМ России, а так же от Председателя молодежи ГАЗ Баранова А.Н. был передан вымпел лучшей бригады ГАЗ на долгую память, о замечательном десанте в Зелёном городе.</a:t>
            </a:r>
            <a:br>
              <a:rPr lang="ru-RU" sz="1200" dirty="0"/>
            </a:br>
            <a:r>
              <a:rPr lang="ru-RU" sz="1200" dirty="0"/>
              <a:t>Могучева Вероника Была награждена дипломом и получила звание лучшего рабочего бригады.</a:t>
            </a:r>
            <a:br>
              <a:rPr lang="ru-RU" sz="1200" dirty="0"/>
            </a:br>
            <a:r>
              <a:rPr lang="ru-RU" sz="1200" dirty="0"/>
              <a:t>По окончанию десанта все делегации направились на демонстрацию Мир Труд Май. И с гордостью пронесли флаги заводов и </a:t>
            </a:r>
            <a:r>
              <a:rPr lang="ru-RU" sz="1200" dirty="0" err="1"/>
              <a:t>транспоранты</a:t>
            </a:r>
            <a:r>
              <a:rPr lang="ru-RU" sz="1200" dirty="0"/>
              <a:t>, которые изготовили в ходе десанта.</a:t>
            </a:r>
            <a:br>
              <a:rPr lang="ru-RU" sz="1200" dirty="0"/>
            </a:br>
            <a:r>
              <a:rPr lang="ru-RU" sz="1200" dirty="0"/>
              <a:t>Молодёжь профсоюза АСМ Нижегородской области познакомилась, сплотилась и нашла общие интересы для проведения дальнейших совместных мероприятий.</a:t>
            </a:r>
          </a:p>
        </p:txBody>
      </p:sp>
      <p:pic>
        <p:nvPicPr>
          <p:cNvPr id="3075" name="Picture 3" descr="C:\Users\TarasovaYV\Desktop\цк\-BmKSb1GjSw.jpg"/>
          <p:cNvPicPr>
            <a:picLocks noChangeAspect="1" noChangeArrowheads="1"/>
          </p:cNvPicPr>
          <p:nvPr/>
        </p:nvPicPr>
        <p:blipFill>
          <a:blip r:embed="rId2" cstate="print"/>
          <a:srcRect/>
          <a:stretch>
            <a:fillRect/>
          </a:stretch>
        </p:blipFill>
        <p:spPr bwMode="auto">
          <a:xfrm>
            <a:off x="71406" y="4786322"/>
            <a:ext cx="1500198" cy="2000264"/>
          </a:xfrm>
          <a:prstGeom prst="rect">
            <a:avLst/>
          </a:prstGeom>
          <a:noFill/>
        </p:spPr>
      </p:pic>
      <p:pic>
        <p:nvPicPr>
          <p:cNvPr id="3077" name="Picture 5" descr="C:\Users\TarasovaYV\Desktop\цк\kx99x_ORMXc.jpg"/>
          <p:cNvPicPr>
            <a:picLocks noChangeAspect="1" noChangeArrowheads="1"/>
          </p:cNvPicPr>
          <p:nvPr/>
        </p:nvPicPr>
        <p:blipFill>
          <a:blip r:embed="rId3" cstate="print"/>
          <a:srcRect/>
          <a:stretch>
            <a:fillRect/>
          </a:stretch>
        </p:blipFill>
        <p:spPr bwMode="auto">
          <a:xfrm>
            <a:off x="3500430" y="5143512"/>
            <a:ext cx="2540018" cy="1428760"/>
          </a:xfrm>
          <a:prstGeom prst="rect">
            <a:avLst/>
          </a:prstGeom>
          <a:noFill/>
        </p:spPr>
      </p:pic>
      <p:pic>
        <p:nvPicPr>
          <p:cNvPr id="3078" name="Picture 6" descr="C:\Users\TarasovaYV\Desktop\цк\sbi9jXpsK_4.jpg"/>
          <p:cNvPicPr>
            <a:picLocks noChangeAspect="1" noChangeArrowheads="1"/>
          </p:cNvPicPr>
          <p:nvPr/>
        </p:nvPicPr>
        <p:blipFill>
          <a:blip r:embed="rId4" cstate="print"/>
          <a:srcRect/>
          <a:stretch>
            <a:fillRect/>
          </a:stretch>
        </p:blipFill>
        <p:spPr bwMode="auto">
          <a:xfrm>
            <a:off x="5429256" y="4929198"/>
            <a:ext cx="2400000" cy="1800000"/>
          </a:xfrm>
          <a:prstGeom prst="rect">
            <a:avLst/>
          </a:prstGeom>
          <a:noFill/>
        </p:spPr>
      </p:pic>
      <p:pic>
        <p:nvPicPr>
          <p:cNvPr id="3074" name="Picture 2" descr="C:\Users\TarasovaYV\Desktop\цк\9vowG3uW7fE.jpg"/>
          <p:cNvPicPr>
            <a:picLocks noChangeAspect="1" noChangeArrowheads="1"/>
          </p:cNvPicPr>
          <p:nvPr/>
        </p:nvPicPr>
        <p:blipFill>
          <a:blip r:embed="rId5" cstate="print"/>
          <a:srcRect/>
          <a:stretch>
            <a:fillRect/>
          </a:stretch>
        </p:blipFill>
        <p:spPr bwMode="auto">
          <a:xfrm>
            <a:off x="7410787" y="5254478"/>
            <a:ext cx="1661807" cy="1246356"/>
          </a:xfrm>
          <a:prstGeom prst="rect">
            <a:avLst/>
          </a:prstGeom>
          <a:noFill/>
        </p:spPr>
      </p:pic>
      <p:pic>
        <p:nvPicPr>
          <p:cNvPr id="3076" name="Picture 4" descr="C:\Users\TarasovaYV\Desktop\цк\iMsOc0puVco.jpg"/>
          <p:cNvPicPr>
            <a:picLocks noChangeAspect="1" noChangeArrowheads="1"/>
          </p:cNvPicPr>
          <p:nvPr/>
        </p:nvPicPr>
        <p:blipFill>
          <a:blip r:embed="rId6" cstate="print"/>
          <a:srcRect/>
          <a:stretch>
            <a:fillRect/>
          </a:stretch>
        </p:blipFill>
        <p:spPr bwMode="auto">
          <a:xfrm>
            <a:off x="1571604" y="4857760"/>
            <a:ext cx="2400000" cy="1800000"/>
          </a:xfrm>
          <a:prstGeom prst="rect">
            <a:avLst/>
          </a:prstGeom>
          <a:noFill/>
        </p:spPr>
      </p:pic>
      <p:pic>
        <p:nvPicPr>
          <p:cNvPr id="9" name="Picture 2" descr="D:\ФОТОХРАНИЛИЩЕ\афиши\ТАРАСОВА ПРЕЗЕНТАЦИЯ 2018 март.jpg"/>
          <p:cNvPicPr>
            <a:picLocks noChangeAspect="1" noChangeArrowheads="1"/>
          </p:cNvPicPr>
          <p:nvPr/>
        </p:nvPicPr>
        <p:blipFill>
          <a:blip r:embed="rId7"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6116" y="1638248"/>
            <a:ext cx="6000792" cy="2492990"/>
          </a:xfrm>
          <a:prstGeom prst="rect">
            <a:avLst/>
          </a:prstGeom>
          <a:noFill/>
        </p:spPr>
        <p:txBody>
          <a:bodyPr wrap="square" rtlCol="0">
            <a:spAutoFit/>
          </a:bodyPr>
          <a:lstStyle/>
          <a:p>
            <a:pPr algn="ctr"/>
            <a:r>
              <a:rPr lang="ru-RU" sz="1200" b="1" dirty="0"/>
              <a:t>5 мая Председатель совета ветеранов Авдеев В.И. и Председатель молодежи Тарасова Ю.В. поздравили ветеранов войны и труда с наступающим праздником Великой Победы.</a:t>
            </a:r>
            <a:br>
              <a:rPr lang="ru-RU" sz="1200" dirty="0"/>
            </a:br>
            <a:br>
              <a:rPr lang="ru-RU" sz="1200" dirty="0"/>
            </a:br>
            <a:r>
              <a:rPr lang="ru-RU" sz="1200" dirty="0"/>
              <a:t>Продуктовый набор, материальная помощь и конечно же цветы и поздравления получили наши дорогие ветераны в знак признания и благодарности от любимого завода, на котором каждый из них проработал не один десяток лет.</a:t>
            </a:r>
            <a:br>
              <a:rPr lang="ru-RU" sz="1200" dirty="0"/>
            </a:br>
            <a:br>
              <a:rPr lang="ru-RU" sz="1200" dirty="0"/>
            </a:br>
            <a:r>
              <a:rPr lang="ru-RU" sz="1200" dirty="0"/>
              <a:t>Улыбки и слёзы радости дарили нам эти чудесные люди, за плечами которых огромный жизненный опыт, часть истории страны и воспоминания тех страшных лет войны.</a:t>
            </a:r>
            <a:br>
              <a:rPr lang="ru-RU" sz="1200" dirty="0"/>
            </a:br>
            <a:br>
              <a:rPr lang="ru-RU" sz="1200" dirty="0"/>
            </a:br>
            <a:r>
              <a:rPr lang="ru-RU" sz="1200" dirty="0"/>
              <a:t>Мы рады поддерживать эту добрую традицию, ведь каждый из нас обязан помнить благодаря кому над нами мирное небо.</a:t>
            </a:r>
          </a:p>
        </p:txBody>
      </p:sp>
      <p:pic>
        <p:nvPicPr>
          <p:cNvPr id="5122" name="Picture 2" descr="C:\Users\TarasovaYV\Desktop\цк\oTdySLUMbT4.jpg"/>
          <p:cNvPicPr>
            <a:picLocks noChangeAspect="1" noChangeArrowheads="1"/>
          </p:cNvPicPr>
          <p:nvPr/>
        </p:nvPicPr>
        <p:blipFill>
          <a:blip r:embed="rId2" cstate="print"/>
          <a:srcRect/>
          <a:stretch>
            <a:fillRect/>
          </a:stretch>
        </p:blipFill>
        <p:spPr bwMode="auto">
          <a:xfrm>
            <a:off x="1357290" y="4379363"/>
            <a:ext cx="3114380" cy="2335785"/>
          </a:xfrm>
          <a:prstGeom prst="rect">
            <a:avLst/>
          </a:prstGeom>
          <a:noFill/>
        </p:spPr>
      </p:pic>
      <p:pic>
        <p:nvPicPr>
          <p:cNvPr id="5123" name="Picture 3" descr="C:\Users\TarasovaYV\Desktop\цк\h6KhvIZzx2Y.jpg"/>
          <p:cNvPicPr>
            <a:picLocks noChangeAspect="1" noChangeArrowheads="1"/>
          </p:cNvPicPr>
          <p:nvPr/>
        </p:nvPicPr>
        <p:blipFill>
          <a:blip r:embed="rId3" cstate="print"/>
          <a:srcRect/>
          <a:stretch>
            <a:fillRect/>
          </a:stretch>
        </p:blipFill>
        <p:spPr bwMode="auto">
          <a:xfrm>
            <a:off x="5214942" y="4500570"/>
            <a:ext cx="2857520" cy="2143140"/>
          </a:xfrm>
          <a:prstGeom prst="rect">
            <a:avLst/>
          </a:prstGeom>
          <a:noFill/>
        </p:spPr>
      </p:pic>
      <p:pic>
        <p:nvPicPr>
          <p:cNvPr id="5124" name="Picture 4" descr="C:\Users\TarasovaYV\Desktop\цк\PaVJ2Ht1-bM.jpg"/>
          <p:cNvPicPr>
            <a:picLocks noChangeAspect="1" noChangeArrowheads="1"/>
          </p:cNvPicPr>
          <p:nvPr/>
        </p:nvPicPr>
        <p:blipFill>
          <a:blip r:embed="rId4" cstate="print"/>
          <a:srcRect/>
          <a:stretch>
            <a:fillRect/>
          </a:stretch>
        </p:blipFill>
        <p:spPr bwMode="auto">
          <a:xfrm>
            <a:off x="285720" y="2071678"/>
            <a:ext cx="2762269" cy="2071702"/>
          </a:xfrm>
          <a:prstGeom prst="rect">
            <a:avLst/>
          </a:prstGeom>
          <a:noFill/>
        </p:spPr>
      </p:pic>
      <p:pic>
        <p:nvPicPr>
          <p:cNvPr id="7" name="Picture 2" descr="D:\ФОТОХРАНИЛИЩЕ\афиши\ТАРАСОВА ПРЕЗЕНТАЦИЯ 2018 март.jpg"/>
          <p:cNvPicPr>
            <a:picLocks noChangeAspect="1" noChangeArrowheads="1"/>
          </p:cNvPicPr>
          <p:nvPr/>
        </p:nvPicPr>
        <p:blipFill>
          <a:blip r:embed="rId5"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06" y="1928802"/>
            <a:ext cx="4071966" cy="4154984"/>
          </a:xfrm>
          <a:prstGeom prst="rect">
            <a:avLst/>
          </a:prstGeom>
          <a:noFill/>
        </p:spPr>
        <p:txBody>
          <a:bodyPr wrap="square" rtlCol="0">
            <a:spAutoFit/>
          </a:bodyPr>
          <a:lstStyle/>
          <a:p>
            <a:pPr algn="ctr"/>
            <a:r>
              <a:rPr lang="ru-RU" sz="1200" b="1" dirty="0"/>
              <a:t>День Победы </a:t>
            </a:r>
            <a:r>
              <a:rPr lang="ru-RU" sz="1200" dirty="0"/>
              <a:t>— один из величайших праздников, почитаемый во многих странах мира. Традиционно АМЗ принял участие в параде, посвященном 72-летию Великой Победы. </a:t>
            </a:r>
          </a:p>
          <a:p>
            <a:pPr algn="ctr"/>
            <a:r>
              <a:rPr lang="ru-RU" sz="1200" b="1" dirty="0"/>
              <a:t>4 мая </a:t>
            </a:r>
            <a:r>
              <a:rPr lang="ru-RU" sz="1200" dirty="0"/>
              <a:t>на проходной нашего завода молодые активисты традиционно присоединились к всероссийской акции "Георгиевская лента", в ходе которой было роздано более 1000 штук. Ещё 1000 была роздана через руководителей подразделений.</a:t>
            </a:r>
            <a:br>
              <a:rPr lang="ru-RU" sz="1200" dirty="0"/>
            </a:br>
            <a:r>
              <a:rPr lang="ru-RU" sz="1200" b="1" dirty="0"/>
              <a:t>Для молодых специалистов АМЗ было большой честью 9 мая </a:t>
            </a:r>
            <a:r>
              <a:rPr lang="ru-RU" sz="1200" dirty="0"/>
              <a:t>пронести флаги Победы, символику завода, герб города, возложить венки, цветы, и отдать дань павшим в Великой Отечественной войне. Колонну АМЗ красиво украшали и дополняли шары-гиганты с логотипом завода и другая праздничная атрибутика.</a:t>
            </a:r>
            <a:br>
              <a:rPr lang="ru-RU" sz="1200" dirty="0"/>
            </a:br>
            <a:r>
              <a:rPr lang="ru-RU" sz="1200" dirty="0"/>
              <a:t>Это праздник, который знаменует конец ужасной войны, унесшей жизни миллионов солдат и мирных граждан. Эта дата останется навечно в истории и всегда будет напоминать о тех страшных событиях и великом разгроме фашистских войск. Это символ родства России и ее народа. И в такой сплоченности, в преданности Родине наша сила, уверенность и достоинство.</a:t>
            </a:r>
          </a:p>
        </p:txBody>
      </p:sp>
      <p:pic>
        <p:nvPicPr>
          <p:cNvPr id="6148" name="Picture 4" descr="C:\Users\TarasovaYV\Desktop\цк\mDs11c1jWxo.jpg"/>
          <p:cNvPicPr>
            <a:picLocks noChangeAspect="1" noChangeArrowheads="1"/>
          </p:cNvPicPr>
          <p:nvPr/>
        </p:nvPicPr>
        <p:blipFill>
          <a:blip r:embed="rId2" cstate="print"/>
          <a:srcRect/>
          <a:stretch>
            <a:fillRect/>
          </a:stretch>
        </p:blipFill>
        <p:spPr bwMode="auto">
          <a:xfrm>
            <a:off x="4429124" y="3571876"/>
            <a:ext cx="2357454" cy="1571943"/>
          </a:xfrm>
          <a:prstGeom prst="rect">
            <a:avLst/>
          </a:prstGeom>
          <a:noFill/>
        </p:spPr>
      </p:pic>
      <p:pic>
        <p:nvPicPr>
          <p:cNvPr id="6149" name="Picture 5" descr="C:\Users\TarasovaYV\Desktop\цк\Nw0JGDYfPNo.jpg"/>
          <p:cNvPicPr>
            <a:picLocks noChangeAspect="1" noChangeArrowheads="1"/>
          </p:cNvPicPr>
          <p:nvPr/>
        </p:nvPicPr>
        <p:blipFill>
          <a:blip r:embed="rId3" cstate="print"/>
          <a:srcRect/>
          <a:stretch>
            <a:fillRect/>
          </a:stretch>
        </p:blipFill>
        <p:spPr bwMode="auto">
          <a:xfrm>
            <a:off x="4071935" y="5214950"/>
            <a:ext cx="2142722" cy="1428760"/>
          </a:xfrm>
          <a:prstGeom prst="rect">
            <a:avLst/>
          </a:prstGeom>
          <a:noFill/>
        </p:spPr>
      </p:pic>
      <p:pic>
        <p:nvPicPr>
          <p:cNvPr id="6147" name="Picture 3" descr="C:\Users\TarasovaYV\Desktop\цк\Lr94-kv9r2A.jpg"/>
          <p:cNvPicPr>
            <a:picLocks noChangeAspect="1" noChangeArrowheads="1"/>
          </p:cNvPicPr>
          <p:nvPr/>
        </p:nvPicPr>
        <p:blipFill>
          <a:blip r:embed="rId4" cstate="print"/>
          <a:srcRect/>
          <a:stretch>
            <a:fillRect/>
          </a:stretch>
        </p:blipFill>
        <p:spPr bwMode="auto">
          <a:xfrm>
            <a:off x="6301683" y="4843710"/>
            <a:ext cx="2699473" cy="1800000"/>
          </a:xfrm>
          <a:prstGeom prst="rect">
            <a:avLst/>
          </a:prstGeom>
          <a:noFill/>
        </p:spPr>
      </p:pic>
      <p:pic>
        <p:nvPicPr>
          <p:cNvPr id="6146" name="Picture 2" descr="C:\Users\TarasovaYV\Desktop\цк\aUbA91nvjIw.jpg"/>
          <p:cNvPicPr>
            <a:picLocks noChangeAspect="1" noChangeArrowheads="1"/>
          </p:cNvPicPr>
          <p:nvPr/>
        </p:nvPicPr>
        <p:blipFill>
          <a:blip r:embed="rId5" cstate="print"/>
          <a:srcRect/>
          <a:stretch>
            <a:fillRect/>
          </a:stretch>
        </p:blipFill>
        <p:spPr bwMode="auto">
          <a:xfrm>
            <a:off x="6301683" y="2200504"/>
            <a:ext cx="2699473" cy="1800000"/>
          </a:xfrm>
          <a:prstGeom prst="rect">
            <a:avLst/>
          </a:prstGeom>
          <a:noFill/>
        </p:spPr>
      </p:pic>
      <p:pic>
        <p:nvPicPr>
          <p:cNvPr id="8" name="Picture 3" descr="C:\Users\TarasovaYV\Desktop\цк\iKxaXutTGY0.jpg"/>
          <p:cNvPicPr>
            <a:picLocks noChangeAspect="1" noChangeArrowheads="1"/>
          </p:cNvPicPr>
          <p:nvPr/>
        </p:nvPicPr>
        <p:blipFill>
          <a:blip r:embed="rId6" cstate="print"/>
          <a:srcRect/>
          <a:stretch>
            <a:fillRect/>
          </a:stretch>
        </p:blipFill>
        <p:spPr bwMode="auto">
          <a:xfrm>
            <a:off x="4286248" y="2000240"/>
            <a:ext cx="1809762" cy="1357322"/>
          </a:xfrm>
          <a:prstGeom prst="rect">
            <a:avLst/>
          </a:prstGeom>
          <a:noFill/>
        </p:spPr>
      </p:pic>
      <p:pic>
        <p:nvPicPr>
          <p:cNvPr id="10" name="Picture 2" descr="D:\ФОТОХРАНИЛИЩЕ\афиши\ТАРАСОВА ПРЕЗЕНТАЦИЯ 2018 март.jpg"/>
          <p:cNvPicPr>
            <a:picLocks noChangeAspect="1" noChangeArrowheads="1"/>
          </p:cNvPicPr>
          <p:nvPr/>
        </p:nvPicPr>
        <p:blipFill>
          <a:blip r:embed="rId7"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9256" y="1805408"/>
            <a:ext cx="3714776" cy="2123658"/>
          </a:xfrm>
          <a:prstGeom prst="rect">
            <a:avLst/>
          </a:prstGeom>
          <a:noFill/>
        </p:spPr>
        <p:txBody>
          <a:bodyPr wrap="square" rtlCol="0">
            <a:spAutoFit/>
          </a:bodyPr>
          <a:lstStyle/>
          <a:p>
            <a:pPr algn="ctr"/>
            <a:r>
              <a:rPr lang="ru-RU" sz="1200" b="1" dirty="0"/>
              <a:t>Два раз в год активисты совета</a:t>
            </a:r>
            <a:r>
              <a:rPr lang="ru-RU" sz="1200" dirty="0"/>
              <a:t>, во главе с председателем СТМ Юлией Тарасовой, проводят рейд чистоты в «</a:t>
            </a:r>
            <a:r>
              <a:rPr lang="ru-RU" sz="1200" dirty="0" err="1"/>
              <a:t>Городоке</a:t>
            </a:r>
            <a:r>
              <a:rPr lang="ru-RU" sz="1200" dirty="0"/>
              <a:t>» на улице Мира.</a:t>
            </a:r>
            <a:br>
              <a:rPr lang="ru-RU" sz="1200" dirty="0"/>
            </a:br>
            <a:r>
              <a:rPr lang="ru-RU" sz="1200" dirty="0"/>
              <a:t>Вооружившись граблями, перчатками и мусорными пакетами, ребята облагораживают территорию, закреплённую за нашим заводом. Подготавливают детскую площадку к летнему и зимнему сезону. Вывозят мусор, убирают сухостой. Далее на своих собственных авто ребята перевозят мешки в мусорные контейнеры. </a:t>
            </a:r>
            <a:br>
              <a:rPr lang="ru-RU" sz="1200" dirty="0"/>
            </a:br>
            <a:endParaRPr lang="ru-RU" sz="1200" dirty="0"/>
          </a:p>
        </p:txBody>
      </p:sp>
      <p:pic>
        <p:nvPicPr>
          <p:cNvPr id="7173" name="Picture 5" descr="C:\Users\TarasovaYV\Desktop\цк\PHnJA3VksVg.jpg"/>
          <p:cNvPicPr>
            <a:picLocks noChangeAspect="1" noChangeArrowheads="1"/>
          </p:cNvPicPr>
          <p:nvPr/>
        </p:nvPicPr>
        <p:blipFill>
          <a:blip r:embed="rId2" cstate="print"/>
          <a:srcRect/>
          <a:stretch>
            <a:fillRect/>
          </a:stretch>
        </p:blipFill>
        <p:spPr bwMode="auto">
          <a:xfrm>
            <a:off x="285720" y="4476757"/>
            <a:ext cx="1571636" cy="2095515"/>
          </a:xfrm>
          <a:prstGeom prst="rect">
            <a:avLst/>
          </a:prstGeom>
          <a:noFill/>
        </p:spPr>
      </p:pic>
      <p:pic>
        <p:nvPicPr>
          <p:cNvPr id="9" name="Picture 4" descr="C:\Users\TarasovaYV\Desktop\цк\aq9qNZwSV5E.jpg"/>
          <p:cNvPicPr>
            <a:picLocks noChangeAspect="1" noChangeArrowheads="1"/>
          </p:cNvPicPr>
          <p:nvPr/>
        </p:nvPicPr>
        <p:blipFill>
          <a:blip r:embed="rId3" cstate="print"/>
          <a:srcRect/>
          <a:stretch>
            <a:fillRect/>
          </a:stretch>
        </p:blipFill>
        <p:spPr bwMode="auto">
          <a:xfrm>
            <a:off x="285720" y="2285992"/>
            <a:ext cx="2428892" cy="1821669"/>
          </a:xfrm>
          <a:prstGeom prst="rect">
            <a:avLst/>
          </a:prstGeom>
          <a:noFill/>
        </p:spPr>
      </p:pic>
      <p:pic>
        <p:nvPicPr>
          <p:cNvPr id="10" name="Picture 2" descr="C:\Users\TarasovaYV\Desktop\цк\Sp_O6ISSZiE.jpg"/>
          <p:cNvPicPr>
            <a:picLocks noChangeAspect="1" noChangeArrowheads="1"/>
          </p:cNvPicPr>
          <p:nvPr/>
        </p:nvPicPr>
        <p:blipFill>
          <a:blip r:embed="rId4" cstate="print"/>
          <a:srcRect/>
          <a:stretch>
            <a:fillRect/>
          </a:stretch>
        </p:blipFill>
        <p:spPr bwMode="auto">
          <a:xfrm>
            <a:off x="3286116" y="4214818"/>
            <a:ext cx="1768090" cy="2357454"/>
          </a:xfrm>
          <a:prstGeom prst="rect">
            <a:avLst/>
          </a:prstGeom>
          <a:noFill/>
        </p:spPr>
      </p:pic>
      <p:pic>
        <p:nvPicPr>
          <p:cNvPr id="11" name="Picture 6" descr="C:\Users\TarasovaYV\Desktop\цк\7ZUW1ZiXxJA.jpg"/>
          <p:cNvPicPr>
            <a:picLocks noChangeAspect="1" noChangeArrowheads="1"/>
          </p:cNvPicPr>
          <p:nvPr/>
        </p:nvPicPr>
        <p:blipFill>
          <a:blip r:embed="rId5" cstate="print"/>
          <a:srcRect/>
          <a:stretch>
            <a:fillRect/>
          </a:stretch>
        </p:blipFill>
        <p:spPr bwMode="auto">
          <a:xfrm>
            <a:off x="5786446" y="4321975"/>
            <a:ext cx="3000396" cy="2250297"/>
          </a:xfrm>
          <a:prstGeom prst="rect">
            <a:avLst/>
          </a:prstGeom>
          <a:noFill/>
        </p:spPr>
      </p:pic>
      <p:pic>
        <p:nvPicPr>
          <p:cNvPr id="7174" name="Picture 6" descr="C:\Users\TarasovaYV\Desktop\цк\TfII9U1PQfo.jpg"/>
          <p:cNvPicPr>
            <a:picLocks noChangeAspect="1" noChangeArrowheads="1"/>
          </p:cNvPicPr>
          <p:nvPr/>
        </p:nvPicPr>
        <p:blipFill>
          <a:blip r:embed="rId6" cstate="print"/>
          <a:srcRect/>
          <a:stretch>
            <a:fillRect/>
          </a:stretch>
        </p:blipFill>
        <p:spPr bwMode="auto">
          <a:xfrm>
            <a:off x="3286116" y="2047864"/>
            <a:ext cx="1357322" cy="1809764"/>
          </a:xfrm>
          <a:prstGeom prst="rect">
            <a:avLst/>
          </a:prstGeom>
          <a:noFill/>
        </p:spPr>
      </p:pic>
      <p:pic>
        <p:nvPicPr>
          <p:cNvPr id="12" name="Picture 2" descr="D:\ФОТОХРАНИЛИЩЕ\афиши\ТАРАСОВА ПРЕЗЕНТАЦИЯ 2018 март.jpg"/>
          <p:cNvPicPr>
            <a:picLocks noChangeAspect="1" noChangeArrowheads="1"/>
          </p:cNvPicPr>
          <p:nvPr/>
        </p:nvPicPr>
        <p:blipFill>
          <a:blip r:embed="rId7"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0364" y="1928802"/>
            <a:ext cx="3500462" cy="4154984"/>
          </a:xfrm>
          <a:prstGeom prst="rect">
            <a:avLst/>
          </a:prstGeom>
          <a:noFill/>
        </p:spPr>
        <p:txBody>
          <a:bodyPr wrap="square" rtlCol="0">
            <a:spAutoFit/>
          </a:bodyPr>
          <a:lstStyle/>
          <a:p>
            <a:pPr algn="ctr"/>
            <a:r>
              <a:rPr lang="ru-RU" sz="1200" b="1" dirty="0"/>
              <a:t>31 мая по всему миру прошли акции направленные на борьбу с курением! Машиностроители второй год подряд практикуют обмен сигарет на более вкусные и полезные продукты.</a:t>
            </a:r>
            <a:br>
              <a:rPr lang="ru-RU" sz="1200" dirty="0"/>
            </a:br>
            <a:br>
              <a:rPr lang="ru-RU" sz="1200" dirty="0"/>
            </a:br>
            <a:r>
              <a:rPr lang="ru-RU" sz="1200" dirty="0"/>
              <a:t>Активисты совета молодёжи Маркин Иван и Селифонов Дмитрий не только призывали заводчан на один день отказаться от курения, но и личным примером показали, что день без сигарет прожить ВОЗМОЖНО!</a:t>
            </a:r>
            <a:br>
              <a:rPr lang="ru-RU" sz="1200" dirty="0"/>
            </a:br>
            <a:br>
              <a:rPr lang="ru-RU" sz="1200" dirty="0"/>
            </a:br>
            <a:r>
              <a:rPr lang="ru-RU" sz="1200" dirty="0"/>
              <a:t>Порядка 20 пачек сигарет было выменяно на источник витамина С - апельсин, а так же около 3 кг конфет обменяли машиностроители на сигареты. Те кто давно расстался с пагубной привычкой или же никогда не принадлежал к отряду курильщиков, было предложено не сложное задание - 10 приседаний. Как оказалось, машиностроители действительно со спортом на ТЫ. Порядка 30 человек готовы были приседать и получать подарки.</a:t>
            </a:r>
          </a:p>
        </p:txBody>
      </p:sp>
      <p:pic>
        <p:nvPicPr>
          <p:cNvPr id="8194" name="Picture 2" descr="C:\Users\TarasovaYV\Desktop\цк\0XfWdt8CXK0.jpg"/>
          <p:cNvPicPr>
            <a:picLocks noChangeAspect="1" noChangeArrowheads="1"/>
          </p:cNvPicPr>
          <p:nvPr/>
        </p:nvPicPr>
        <p:blipFill>
          <a:blip r:embed="rId2" cstate="print"/>
          <a:srcRect/>
          <a:stretch>
            <a:fillRect/>
          </a:stretch>
        </p:blipFill>
        <p:spPr bwMode="auto">
          <a:xfrm>
            <a:off x="6757856" y="2057628"/>
            <a:ext cx="1957548" cy="1299934"/>
          </a:xfrm>
          <a:prstGeom prst="rect">
            <a:avLst/>
          </a:prstGeom>
          <a:noFill/>
        </p:spPr>
      </p:pic>
      <p:pic>
        <p:nvPicPr>
          <p:cNvPr id="8195" name="Picture 3" descr="C:\Users\TarasovaYV\Desktop\цк\d-CeQOhBSHk.jpg"/>
          <p:cNvPicPr>
            <a:picLocks noChangeAspect="1" noChangeArrowheads="1"/>
          </p:cNvPicPr>
          <p:nvPr/>
        </p:nvPicPr>
        <p:blipFill>
          <a:blip r:embed="rId3" cstate="print"/>
          <a:srcRect/>
          <a:stretch>
            <a:fillRect/>
          </a:stretch>
        </p:blipFill>
        <p:spPr bwMode="auto">
          <a:xfrm>
            <a:off x="6715140" y="3571876"/>
            <a:ext cx="1996208" cy="1325607"/>
          </a:xfrm>
          <a:prstGeom prst="rect">
            <a:avLst/>
          </a:prstGeom>
          <a:noFill/>
        </p:spPr>
      </p:pic>
      <p:pic>
        <p:nvPicPr>
          <p:cNvPr id="8196" name="Picture 4" descr="C:\Users\TarasovaYV\Desktop\цк\K3wFjaSCvUE.jpg"/>
          <p:cNvPicPr>
            <a:picLocks noChangeAspect="1" noChangeArrowheads="1"/>
          </p:cNvPicPr>
          <p:nvPr/>
        </p:nvPicPr>
        <p:blipFill>
          <a:blip r:embed="rId4" cstate="print"/>
          <a:srcRect/>
          <a:stretch>
            <a:fillRect/>
          </a:stretch>
        </p:blipFill>
        <p:spPr bwMode="auto">
          <a:xfrm>
            <a:off x="142844" y="2285992"/>
            <a:ext cx="2710588" cy="1800000"/>
          </a:xfrm>
          <a:prstGeom prst="rect">
            <a:avLst/>
          </a:prstGeom>
          <a:noFill/>
        </p:spPr>
      </p:pic>
      <p:pic>
        <p:nvPicPr>
          <p:cNvPr id="8197" name="Picture 5" descr="C:\Users\TarasovaYV\Desktop\цк\KhtR9n5zfig.jpg"/>
          <p:cNvPicPr>
            <a:picLocks noChangeAspect="1" noChangeArrowheads="1"/>
          </p:cNvPicPr>
          <p:nvPr/>
        </p:nvPicPr>
        <p:blipFill>
          <a:blip r:embed="rId5" cstate="print"/>
          <a:srcRect/>
          <a:stretch>
            <a:fillRect/>
          </a:stretch>
        </p:blipFill>
        <p:spPr bwMode="auto">
          <a:xfrm>
            <a:off x="6715140" y="5143512"/>
            <a:ext cx="2000264" cy="1328300"/>
          </a:xfrm>
          <a:prstGeom prst="rect">
            <a:avLst/>
          </a:prstGeom>
          <a:noFill/>
        </p:spPr>
      </p:pic>
      <p:pic>
        <p:nvPicPr>
          <p:cNvPr id="8199" name="Picture 7" descr="C:\Users\TarasovaYV\Desktop\цк\qtHmz6ne_Bg.jpg"/>
          <p:cNvPicPr>
            <a:picLocks noChangeAspect="1" noChangeArrowheads="1"/>
          </p:cNvPicPr>
          <p:nvPr/>
        </p:nvPicPr>
        <p:blipFill>
          <a:blip r:embed="rId6" cstate="print"/>
          <a:srcRect/>
          <a:stretch>
            <a:fillRect/>
          </a:stretch>
        </p:blipFill>
        <p:spPr bwMode="auto">
          <a:xfrm>
            <a:off x="142844" y="4786322"/>
            <a:ext cx="2710588" cy="1800000"/>
          </a:xfrm>
          <a:prstGeom prst="rect">
            <a:avLst/>
          </a:prstGeom>
          <a:noFill/>
        </p:spPr>
      </p:pic>
      <p:pic>
        <p:nvPicPr>
          <p:cNvPr id="10" name="Picture 2" descr="D:\ФОТОХРАНИЛИЩЕ\афиши\ТАРАСОВА ПРЕЗЕНТАЦИЯ 2018 март.jpg"/>
          <p:cNvPicPr>
            <a:picLocks noChangeAspect="1" noChangeArrowheads="1"/>
          </p:cNvPicPr>
          <p:nvPr/>
        </p:nvPicPr>
        <p:blipFill>
          <a:blip r:embed="rId7" cstate="print"/>
          <a:srcRect/>
          <a:stretch>
            <a:fillRect/>
          </a:stretch>
        </p:blipFill>
        <p:spPr bwMode="auto">
          <a:xfrm>
            <a:off x="-32" y="5725"/>
            <a:ext cx="9180000" cy="1565887"/>
          </a:xfrm>
          <a:prstGeom prst="rect">
            <a:avLst/>
          </a:prstGeom>
          <a:noFill/>
        </p:spPr>
      </p:pic>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06" y="1715050"/>
            <a:ext cx="3286148" cy="4339650"/>
          </a:xfrm>
          <a:prstGeom prst="rect">
            <a:avLst/>
          </a:prstGeom>
          <a:noFill/>
        </p:spPr>
        <p:txBody>
          <a:bodyPr wrap="square" rtlCol="0">
            <a:spAutoFit/>
          </a:bodyPr>
          <a:lstStyle/>
          <a:p>
            <a:pPr algn="ctr"/>
            <a:r>
              <a:rPr lang="ru-RU" sz="1200" b="1" dirty="0"/>
              <a:t>3 июня в Парке культуры и отдыха им. А.П. Гайдара традиционно был организован праздник ко Дню Защиты Детей.</a:t>
            </a:r>
            <a:br>
              <a:rPr lang="ru-RU" sz="1200" dirty="0"/>
            </a:br>
            <a:br>
              <a:rPr lang="ru-RU" sz="1200" dirty="0"/>
            </a:br>
            <a:r>
              <a:rPr lang="ru-RU" sz="1200" dirty="0"/>
              <a:t>Слова поздравления в этот день прозвучали от директора по персоналу Ермилова Ю.И. и председателя профкома Плешаковой Т.В.</a:t>
            </a:r>
            <a:br>
              <a:rPr lang="ru-RU" sz="1200" dirty="0"/>
            </a:br>
            <a:r>
              <a:rPr lang="ru-RU" sz="1200" dirty="0"/>
              <a:t>Обширная программа ждала всех пришедших в парк. Рисунки на асфальте, веселые конкурсы, забавные этапы, ростовая кукла - ТИГР, шары и улыбки, </a:t>
            </a:r>
            <a:r>
              <a:rPr lang="ru-RU" sz="1200" dirty="0" err="1"/>
              <a:t>аквагрим</a:t>
            </a:r>
            <a:r>
              <a:rPr lang="ru-RU" sz="1200" dirty="0"/>
              <a:t>, шоу мыльных пузырей и многое другое дети заводчан получили в этот незабываемый день. На этапах конкурса дети зарабатывали жучки, которые потом обменивали на сувенирную продукцию с символикой завода. В концертную программу входило много песен и танцев молодых </a:t>
            </a:r>
            <a:r>
              <a:rPr lang="ru-RU" sz="1200" dirty="0" err="1"/>
              <a:t>Арзамасских</a:t>
            </a:r>
            <a:r>
              <a:rPr lang="ru-RU" sz="1200" dirty="0"/>
              <a:t> коллективов. В течении всей программы дети получали бесплатные билеты на аттракционы. Так же в ходе праздника прошло награждение победителей предварительного конкурса детских рисунков «Я Горжусь АМЗ».</a:t>
            </a:r>
          </a:p>
        </p:txBody>
      </p:sp>
      <p:pic>
        <p:nvPicPr>
          <p:cNvPr id="9218" name="Picture 2" descr="C:\Users\TarasovaYV\Desktop\цк\Cj52tH0ohoE.jpg"/>
          <p:cNvPicPr>
            <a:picLocks noChangeAspect="1" noChangeArrowheads="1"/>
          </p:cNvPicPr>
          <p:nvPr/>
        </p:nvPicPr>
        <p:blipFill>
          <a:blip r:embed="rId2" cstate="print"/>
          <a:srcRect/>
          <a:stretch>
            <a:fillRect/>
          </a:stretch>
        </p:blipFill>
        <p:spPr bwMode="auto">
          <a:xfrm>
            <a:off x="6286512" y="2714620"/>
            <a:ext cx="2688448" cy="1800000"/>
          </a:xfrm>
          <a:prstGeom prst="rect">
            <a:avLst/>
          </a:prstGeom>
          <a:noFill/>
        </p:spPr>
      </p:pic>
      <p:pic>
        <p:nvPicPr>
          <p:cNvPr id="9222" name="Picture 6" descr="C:\Users\TarasovaYV\Desktop\цк\YGVi_uWh0U4.jpg"/>
          <p:cNvPicPr>
            <a:picLocks noChangeAspect="1" noChangeArrowheads="1"/>
          </p:cNvPicPr>
          <p:nvPr/>
        </p:nvPicPr>
        <p:blipFill>
          <a:blip r:embed="rId3" cstate="print"/>
          <a:srcRect/>
          <a:stretch>
            <a:fillRect/>
          </a:stretch>
        </p:blipFill>
        <p:spPr bwMode="auto">
          <a:xfrm>
            <a:off x="6929454" y="5072074"/>
            <a:ext cx="1813875" cy="1214446"/>
          </a:xfrm>
          <a:prstGeom prst="rect">
            <a:avLst/>
          </a:prstGeom>
          <a:noFill/>
        </p:spPr>
      </p:pic>
      <p:pic>
        <p:nvPicPr>
          <p:cNvPr id="9220" name="Picture 4" descr="C:\Users\TarasovaYV\Desktop\цк\tQEmztyK7Cs.jpg"/>
          <p:cNvPicPr>
            <a:picLocks noChangeAspect="1" noChangeArrowheads="1"/>
          </p:cNvPicPr>
          <p:nvPr/>
        </p:nvPicPr>
        <p:blipFill>
          <a:blip r:embed="rId4" cstate="print"/>
          <a:srcRect/>
          <a:stretch>
            <a:fillRect/>
          </a:stretch>
        </p:blipFill>
        <p:spPr bwMode="auto">
          <a:xfrm>
            <a:off x="3643306" y="1832528"/>
            <a:ext cx="2357454" cy="1578389"/>
          </a:xfrm>
          <a:prstGeom prst="rect">
            <a:avLst/>
          </a:prstGeom>
          <a:noFill/>
        </p:spPr>
      </p:pic>
      <p:pic>
        <p:nvPicPr>
          <p:cNvPr id="9223" name="Picture 7" descr="C:\Users\TarasovaYV\Desktop\цк\z9aIwte6UEo.jpg"/>
          <p:cNvPicPr>
            <a:picLocks noChangeAspect="1" noChangeArrowheads="1"/>
          </p:cNvPicPr>
          <p:nvPr/>
        </p:nvPicPr>
        <p:blipFill>
          <a:blip r:embed="rId5" cstate="print"/>
          <a:srcRect/>
          <a:stretch>
            <a:fillRect/>
          </a:stretch>
        </p:blipFill>
        <p:spPr bwMode="auto">
          <a:xfrm>
            <a:off x="3500430" y="4604560"/>
            <a:ext cx="3045638" cy="2039150"/>
          </a:xfrm>
          <a:prstGeom prst="rect">
            <a:avLst/>
          </a:prstGeom>
          <a:noFill/>
        </p:spPr>
      </p:pic>
      <p:pic>
        <p:nvPicPr>
          <p:cNvPr id="8" name="Picture 2" descr="D:\ФОТОХРАНИЛИЩЕ\афиши\ТАРАСОВА ПРЕЗЕНТАЦИЯ 2018 март.jpg"/>
          <p:cNvPicPr>
            <a:picLocks noChangeAspect="1" noChangeArrowheads="1"/>
          </p:cNvPicPr>
          <p:nvPr/>
        </p:nvPicPr>
        <p:blipFill>
          <a:blip r:embed="rId6"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 y="1636835"/>
            <a:ext cx="4143404" cy="5078313"/>
          </a:xfrm>
          <a:prstGeom prst="rect">
            <a:avLst/>
          </a:prstGeom>
          <a:noFill/>
        </p:spPr>
        <p:txBody>
          <a:bodyPr wrap="square" rtlCol="0">
            <a:spAutoFit/>
          </a:bodyPr>
          <a:lstStyle/>
          <a:p>
            <a:pPr algn="ctr"/>
            <a:r>
              <a:rPr lang="ru-RU" sz="1200" b="1" dirty="0"/>
              <a:t>Уже традиционно 12 июня Машиностроители организуют велопробег, приуроченный к великому празднику - Дню России!</a:t>
            </a:r>
            <a:br>
              <a:rPr lang="ru-RU" sz="1200" dirty="0"/>
            </a:br>
            <a:r>
              <a:rPr lang="ru-RU" sz="1200" dirty="0"/>
              <a:t>В этом году поддержали акцию порядка 30 машиностроителей. От проходной завода они направились в сторону Арзамас-3 к Роднику.</a:t>
            </a:r>
            <a:br>
              <a:rPr lang="ru-RU" sz="1200" dirty="0"/>
            </a:br>
            <a:r>
              <a:rPr lang="ru-RU" sz="1200" dirty="0"/>
              <a:t>Около ТЦ </a:t>
            </a:r>
            <a:r>
              <a:rPr lang="ru-RU" sz="1200" dirty="0" err="1"/>
              <a:t>Оранж</a:t>
            </a:r>
            <a:r>
              <a:rPr lang="ru-RU" sz="1200" dirty="0"/>
              <a:t> была остановка для раздачи листовок, с пропагандой здорового образа жизни. Активисты АМЗ так же поздравили многих жителей района Ул.Мира - 9 мая, пришедших в этот день за покупками, с Праздником, с Днем России.</a:t>
            </a:r>
            <a:br>
              <a:rPr lang="ru-RU" sz="1200" dirty="0"/>
            </a:br>
            <a:r>
              <a:rPr lang="ru-RU" sz="1200" dirty="0"/>
              <a:t>Маршрут в 11 км был выбран не случайно. Так как многие из участников не так часто пересаживаются на велосипеды. И маршрут с более дальней дистанцией был бы для них просто не выполним.</a:t>
            </a:r>
            <a:br>
              <a:rPr lang="ru-RU" sz="1200" dirty="0"/>
            </a:br>
            <a:r>
              <a:rPr lang="ru-RU" sz="1200" dirty="0"/>
              <a:t>Мы не в коем случае не заявляем, что мы лучшие велосипедисты. Мы просто хотим показать своим примером, что даже не являясь профессионалом ТЫ можешь быть на один шаг ближе к Здоровому Образу Жизни!!! </a:t>
            </a:r>
            <a:br>
              <a:rPr lang="ru-RU" sz="1200" dirty="0"/>
            </a:br>
            <a:r>
              <a:rPr lang="ru-RU" sz="1200" dirty="0"/>
              <a:t>Многие акции организуют именно для сближения заводской молодёжи. Работая даже в одном цеху многие из ребят не знают как зовут друг друга. Именно такой случай произошёл в начале Велопробега. Приехавшие участники с МСЦ-5 впервые познакомились, не смотря на то, что несколько лет работали в одном подразделении.</a:t>
            </a:r>
          </a:p>
        </p:txBody>
      </p:sp>
      <p:pic>
        <p:nvPicPr>
          <p:cNvPr id="1026" name="Picture 2" descr="C:\Users\TarasovaYV\Desktop\цк\ejJv6uskrII.jpg"/>
          <p:cNvPicPr>
            <a:picLocks noChangeAspect="1" noChangeArrowheads="1"/>
          </p:cNvPicPr>
          <p:nvPr/>
        </p:nvPicPr>
        <p:blipFill>
          <a:blip r:embed="rId2" cstate="print"/>
          <a:srcRect/>
          <a:stretch>
            <a:fillRect/>
          </a:stretch>
        </p:blipFill>
        <p:spPr bwMode="auto">
          <a:xfrm>
            <a:off x="5214942" y="1714488"/>
            <a:ext cx="3524275" cy="2643206"/>
          </a:xfrm>
          <a:prstGeom prst="rect">
            <a:avLst/>
          </a:prstGeom>
          <a:noFill/>
        </p:spPr>
      </p:pic>
      <p:pic>
        <p:nvPicPr>
          <p:cNvPr id="1028" name="Picture 4" descr="C:\Users\TarasovaYV\Desktop\цк\rHlTlcNUAIU.jpg"/>
          <p:cNvPicPr>
            <a:picLocks noChangeAspect="1" noChangeArrowheads="1"/>
          </p:cNvPicPr>
          <p:nvPr/>
        </p:nvPicPr>
        <p:blipFill>
          <a:blip r:embed="rId3" cstate="print"/>
          <a:srcRect/>
          <a:stretch>
            <a:fillRect/>
          </a:stretch>
        </p:blipFill>
        <p:spPr bwMode="auto">
          <a:xfrm>
            <a:off x="4143372" y="4464851"/>
            <a:ext cx="3000396" cy="2250297"/>
          </a:xfrm>
          <a:prstGeom prst="rect">
            <a:avLst/>
          </a:prstGeom>
          <a:noFill/>
        </p:spPr>
      </p:pic>
      <p:pic>
        <p:nvPicPr>
          <p:cNvPr id="6" name="Picture 2" descr="D:\ФОТОХРАНИЛИЩЕ\афиши\ТАРАСОВА ПРЕЗЕНТАЦИЯ 2018 март.jpg"/>
          <p:cNvPicPr>
            <a:picLocks noChangeAspect="1" noChangeArrowheads="1"/>
          </p:cNvPicPr>
          <p:nvPr/>
        </p:nvPicPr>
        <p:blipFill>
          <a:blip r:embed="rId4" cstate="print"/>
          <a:srcRect/>
          <a:stretch>
            <a:fillRect/>
          </a:stretch>
        </p:blipFill>
        <p:spPr bwMode="auto">
          <a:xfrm>
            <a:off x="-32" y="5725"/>
            <a:ext cx="9180000" cy="1565887"/>
          </a:xfrm>
          <a:prstGeom prst="rect">
            <a:avLst/>
          </a:prstGeom>
          <a:noFill/>
        </p:spPr>
      </p:pic>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8" y="1785926"/>
            <a:ext cx="3428992" cy="3046988"/>
          </a:xfrm>
          <a:prstGeom prst="rect">
            <a:avLst/>
          </a:prstGeom>
          <a:noFill/>
        </p:spPr>
        <p:txBody>
          <a:bodyPr wrap="square" rtlCol="0">
            <a:spAutoFit/>
          </a:bodyPr>
          <a:lstStyle/>
          <a:p>
            <a:pPr algn="ctr"/>
            <a:r>
              <a:rPr lang="ru-RU" sz="1200" b="1" dirty="0"/>
              <a:t>17 июня на ФОБ "Снежинка" к всероссийском Дню молодежи, традиционно был организован спортивный праздник, для работающей молодёжи. </a:t>
            </a:r>
            <a:br>
              <a:rPr lang="ru-RU" sz="1200" dirty="0"/>
            </a:br>
            <a:r>
              <a:rPr lang="ru-RU" sz="1200" dirty="0"/>
              <a:t>Молодые активисты АМЗ в очередной раз показали хорошие результаты. Погода не радовала, с самого утра был дождь, но наши ребята с гордостью выдержали все испытания и дошли до конца. </a:t>
            </a:r>
            <a:br>
              <a:rPr lang="ru-RU" sz="1200" dirty="0"/>
            </a:br>
            <a:br>
              <a:rPr lang="ru-RU" sz="1200" dirty="0"/>
            </a:br>
            <a:r>
              <a:rPr lang="ru-RU" sz="1200" dirty="0"/>
              <a:t>Как и в том году, наша команда носила название ББЮ, что в расшифровке означало Бригада Бабы Юли! </a:t>
            </a:r>
            <a:br>
              <a:rPr lang="ru-RU" sz="1200" dirty="0"/>
            </a:br>
            <a:r>
              <a:rPr lang="ru-RU" sz="1200" dirty="0"/>
              <a:t>В личном зачете в этом году к сожалению не было награждения. Зато команда ребят получила благодарственное письмо и грамоту.</a:t>
            </a:r>
          </a:p>
        </p:txBody>
      </p:sp>
      <p:pic>
        <p:nvPicPr>
          <p:cNvPr id="2050" name="Picture 2" descr="C:\Users\TarasovaYV\Desktop\цк\aH3cxitJ8Ao.jpg"/>
          <p:cNvPicPr>
            <a:picLocks noChangeAspect="1" noChangeArrowheads="1"/>
          </p:cNvPicPr>
          <p:nvPr/>
        </p:nvPicPr>
        <p:blipFill>
          <a:blip r:embed="rId2" cstate="print"/>
          <a:srcRect/>
          <a:stretch>
            <a:fillRect/>
          </a:stretch>
        </p:blipFill>
        <p:spPr bwMode="auto">
          <a:xfrm>
            <a:off x="214282" y="1714488"/>
            <a:ext cx="2428892" cy="1612785"/>
          </a:xfrm>
          <a:prstGeom prst="rect">
            <a:avLst/>
          </a:prstGeom>
          <a:noFill/>
        </p:spPr>
      </p:pic>
      <p:pic>
        <p:nvPicPr>
          <p:cNvPr id="2051" name="Picture 3" descr="C:\Users\TarasovaYV\Desktop\цк\CPbKR_dzheg.jpg"/>
          <p:cNvPicPr>
            <a:picLocks noChangeAspect="1" noChangeArrowheads="1"/>
          </p:cNvPicPr>
          <p:nvPr/>
        </p:nvPicPr>
        <p:blipFill>
          <a:blip r:embed="rId3" cstate="print"/>
          <a:srcRect/>
          <a:stretch>
            <a:fillRect/>
          </a:stretch>
        </p:blipFill>
        <p:spPr bwMode="auto">
          <a:xfrm>
            <a:off x="4071934" y="4857760"/>
            <a:ext cx="2710843" cy="1800000"/>
          </a:xfrm>
          <a:prstGeom prst="rect">
            <a:avLst/>
          </a:prstGeom>
          <a:noFill/>
        </p:spPr>
      </p:pic>
      <p:pic>
        <p:nvPicPr>
          <p:cNvPr id="2052" name="Picture 4" descr="C:\Users\TarasovaYV\Desktop\цк\kYfzcuZ_J34.jpg"/>
          <p:cNvPicPr>
            <a:picLocks noChangeAspect="1" noChangeArrowheads="1"/>
          </p:cNvPicPr>
          <p:nvPr/>
        </p:nvPicPr>
        <p:blipFill>
          <a:blip r:embed="rId4" cstate="print"/>
          <a:srcRect/>
          <a:stretch>
            <a:fillRect/>
          </a:stretch>
        </p:blipFill>
        <p:spPr bwMode="auto">
          <a:xfrm>
            <a:off x="142844" y="4915148"/>
            <a:ext cx="2710843" cy="1800000"/>
          </a:xfrm>
          <a:prstGeom prst="rect">
            <a:avLst/>
          </a:prstGeom>
          <a:noFill/>
        </p:spPr>
      </p:pic>
      <p:pic>
        <p:nvPicPr>
          <p:cNvPr id="2053" name="Picture 5" descr="C:\Users\TarasovaYV\Desktop\цк\LYJEjP60Mi0.jpg"/>
          <p:cNvPicPr>
            <a:picLocks noChangeAspect="1" noChangeArrowheads="1"/>
          </p:cNvPicPr>
          <p:nvPr/>
        </p:nvPicPr>
        <p:blipFill>
          <a:blip r:embed="rId5" cstate="print"/>
          <a:srcRect/>
          <a:stretch>
            <a:fillRect/>
          </a:stretch>
        </p:blipFill>
        <p:spPr bwMode="auto">
          <a:xfrm>
            <a:off x="1500166" y="3143248"/>
            <a:ext cx="3120032" cy="2071702"/>
          </a:xfrm>
          <a:prstGeom prst="rect">
            <a:avLst/>
          </a:prstGeom>
          <a:noFill/>
        </p:spPr>
      </p:pic>
      <p:pic>
        <p:nvPicPr>
          <p:cNvPr id="2054" name="Picture 6" descr="C:\Users\TarasovaYV\Desktop\цк\ohS9UrULRl4.jpg"/>
          <p:cNvPicPr>
            <a:picLocks noChangeAspect="1" noChangeArrowheads="1"/>
          </p:cNvPicPr>
          <p:nvPr/>
        </p:nvPicPr>
        <p:blipFill>
          <a:blip r:embed="rId6" cstate="print"/>
          <a:srcRect/>
          <a:stretch>
            <a:fillRect/>
          </a:stretch>
        </p:blipFill>
        <p:spPr bwMode="auto">
          <a:xfrm>
            <a:off x="3500430" y="2214554"/>
            <a:ext cx="2143140" cy="1423045"/>
          </a:xfrm>
          <a:prstGeom prst="rect">
            <a:avLst/>
          </a:prstGeom>
          <a:noFill/>
        </p:spPr>
      </p:pic>
      <p:pic>
        <p:nvPicPr>
          <p:cNvPr id="9" name="Picture 2" descr="D:\ФОТОХРАНИЛИЩЕ\афиши\ТАРАСОВА ПРЕЗЕНТАЦИЯ 2018 март.jpg"/>
          <p:cNvPicPr>
            <a:picLocks noChangeAspect="1" noChangeArrowheads="1"/>
          </p:cNvPicPr>
          <p:nvPr/>
        </p:nvPicPr>
        <p:blipFill>
          <a:blip r:embed="rId7"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 y="1785926"/>
            <a:ext cx="3714776" cy="4708981"/>
          </a:xfrm>
          <a:prstGeom prst="rect">
            <a:avLst/>
          </a:prstGeom>
          <a:noFill/>
        </p:spPr>
        <p:txBody>
          <a:bodyPr wrap="square" rtlCol="0">
            <a:spAutoFit/>
          </a:bodyPr>
          <a:lstStyle/>
          <a:p>
            <a:pPr algn="ctr"/>
            <a:r>
              <a:rPr lang="ru-RU" sz="1200" b="1" dirty="0"/>
              <a:t>В этом году в первые активисты АМЗ провели акцию "Нет Наркотикам!" </a:t>
            </a:r>
            <a:br>
              <a:rPr lang="ru-RU" sz="1200" dirty="0"/>
            </a:br>
            <a:r>
              <a:rPr lang="ru-RU" sz="1200" dirty="0"/>
              <a:t>В 1987 году Генеральная Ассамблея ООН постановила ежегодно отмечать 26 июня как Международный день борьбы с наркоманией и незаконным оборо­том наркотических средств в знак выражения своей решимости усиливать дея­тельность и сотрудничество для достижения цели создания международного об­щества, свободного от злоупотребления наркотиками. Именно в этот день СТМ вышел с плакатами к проходной завода. </a:t>
            </a:r>
            <a:br>
              <a:rPr lang="ru-RU" sz="1200" dirty="0"/>
            </a:br>
            <a:r>
              <a:rPr lang="ru-RU" sz="1200" dirty="0"/>
              <a:t>В ходе акции было роздано порядка 500 листовок с пропагандой здорового образа жизни. К слову сказать плакаты ребята сделали своими руками.</a:t>
            </a:r>
            <a:br>
              <a:rPr lang="ru-RU" sz="1200" dirty="0"/>
            </a:br>
            <a:r>
              <a:rPr lang="ru-RU" sz="1200" dirty="0"/>
              <a:t>Наркологические заболевания остаются одной из наиболее серьезных проблем общества, порождающих многочисленные негативные социальные последствия. В числе которых: ухудшение общего состояния здоровья населения в связи с распространением наркологических расстройств и сопутствующих инфекцион­ных заболеваний, подрыв естественных демографических ресурсов страны вследствие распространения наркомании, прежде всего, среди молодежи.</a:t>
            </a:r>
            <a:br>
              <a:rPr lang="ru-RU" sz="1200" dirty="0"/>
            </a:br>
            <a:endParaRPr lang="ru-RU" sz="1200" dirty="0"/>
          </a:p>
        </p:txBody>
      </p:sp>
      <p:pic>
        <p:nvPicPr>
          <p:cNvPr id="3074" name="Picture 2" descr="C:\Users\TarasovaYV\Desktop\цк\F16SFTsUxwc.jpg"/>
          <p:cNvPicPr>
            <a:picLocks noChangeAspect="1" noChangeArrowheads="1"/>
          </p:cNvPicPr>
          <p:nvPr/>
        </p:nvPicPr>
        <p:blipFill>
          <a:blip r:embed="rId2" cstate="print"/>
          <a:srcRect/>
          <a:stretch>
            <a:fillRect/>
          </a:stretch>
        </p:blipFill>
        <p:spPr bwMode="auto">
          <a:xfrm>
            <a:off x="6858016" y="2786058"/>
            <a:ext cx="2143140" cy="1423179"/>
          </a:xfrm>
          <a:prstGeom prst="rect">
            <a:avLst/>
          </a:prstGeom>
          <a:noFill/>
        </p:spPr>
      </p:pic>
      <p:pic>
        <p:nvPicPr>
          <p:cNvPr id="3075" name="Picture 3" descr="C:\Users\TarasovaYV\Desktop\цк\w_8I8s4owAs.jpg"/>
          <p:cNvPicPr>
            <a:picLocks noChangeAspect="1" noChangeArrowheads="1"/>
          </p:cNvPicPr>
          <p:nvPr/>
        </p:nvPicPr>
        <p:blipFill>
          <a:blip r:embed="rId3" cstate="print"/>
          <a:srcRect/>
          <a:stretch>
            <a:fillRect/>
          </a:stretch>
        </p:blipFill>
        <p:spPr bwMode="auto">
          <a:xfrm>
            <a:off x="3857620" y="2285992"/>
            <a:ext cx="2904585" cy="1928826"/>
          </a:xfrm>
          <a:prstGeom prst="rect">
            <a:avLst/>
          </a:prstGeom>
          <a:noFill/>
        </p:spPr>
      </p:pic>
      <p:pic>
        <p:nvPicPr>
          <p:cNvPr id="3076" name="Picture 4" descr="C:\Users\TarasovaYV\Desktop\цк\Z8BImr7ig7w.jpg"/>
          <p:cNvPicPr>
            <a:picLocks noChangeAspect="1" noChangeArrowheads="1"/>
          </p:cNvPicPr>
          <p:nvPr/>
        </p:nvPicPr>
        <p:blipFill>
          <a:blip r:embed="rId4" cstate="print"/>
          <a:srcRect/>
          <a:stretch>
            <a:fillRect/>
          </a:stretch>
        </p:blipFill>
        <p:spPr bwMode="auto">
          <a:xfrm>
            <a:off x="3786182" y="4572008"/>
            <a:ext cx="2139084" cy="1420486"/>
          </a:xfrm>
          <a:prstGeom prst="rect">
            <a:avLst/>
          </a:prstGeom>
          <a:noFill/>
        </p:spPr>
      </p:pic>
      <p:pic>
        <p:nvPicPr>
          <p:cNvPr id="3077" name="Picture 5" descr="C:\Users\TarasovaYV\Desktop\цк\ZtR71Ksb2sU.jpg"/>
          <p:cNvPicPr>
            <a:picLocks noChangeAspect="1" noChangeArrowheads="1"/>
          </p:cNvPicPr>
          <p:nvPr/>
        </p:nvPicPr>
        <p:blipFill>
          <a:blip r:embed="rId5" cstate="print"/>
          <a:srcRect/>
          <a:stretch>
            <a:fillRect/>
          </a:stretch>
        </p:blipFill>
        <p:spPr bwMode="auto">
          <a:xfrm>
            <a:off x="6143636" y="4572008"/>
            <a:ext cx="2714644" cy="1802693"/>
          </a:xfrm>
          <a:prstGeom prst="rect">
            <a:avLst/>
          </a:prstGeom>
          <a:noFill/>
        </p:spPr>
      </p:pic>
      <p:pic>
        <p:nvPicPr>
          <p:cNvPr id="8" name="Picture 2" descr="D:\ФОТОХРАНИЛИЩЕ\афиши\ТАРАСОВА ПРЕЗЕНТАЦИЯ 2018 март.jpg"/>
          <p:cNvPicPr>
            <a:picLocks noChangeAspect="1" noChangeArrowheads="1"/>
          </p:cNvPicPr>
          <p:nvPr/>
        </p:nvPicPr>
        <p:blipFill>
          <a:blip r:embed="rId6"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TarasovaYV\Desktop\конкурс дм и сн 2017г\e0E27womjdE.jpg"/>
          <p:cNvPicPr>
            <a:picLocks noChangeAspect="1" noChangeArrowheads="1"/>
          </p:cNvPicPr>
          <p:nvPr/>
        </p:nvPicPr>
        <p:blipFill>
          <a:blip r:embed="rId2" cstate="print"/>
          <a:srcRect/>
          <a:stretch>
            <a:fillRect/>
          </a:stretch>
        </p:blipFill>
        <p:spPr bwMode="auto">
          <a:xfrm>
            <a:off x="1958126" y="1928802"/>
            <a:ext cx="2892676" cy="1928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0" name="Picture 6" descr="C:\Users\TarasovaYV\Desktop\конкурс дм и сн 2017г\xQrWRv6vCns.jpg"/>
          <p:cNvPicPr>
            <a:picLocks noChangeAspect="1" noChangeArrowheads="1"/>
          </p:cNvPicPr>
          <p:nvPr/>
        </p:nvPicPr>
        <p:blipFill>
          <a:blip r:embed="rId3" cstate="print"/>
          <a:srcRect/>
          <a:stretch>
            <a:fillRect/>
          </a:stretch>
        </p:blipFill>
        <p:spPr bwMode="auto">
          <a:xfrm>
            <a:off x="714348" y="4286256"/>
            <a:ext cx="3140659" cy="2094182"/>
          </a:xfrm>
          <a:prstGeom prst="rect">
            <a:avLst/>
          </a:prstGeom>
          <a:noFill/>
        </p:spPr>
      </p:pic>
      <p:sp>
        <p:nvSpPr>
          <p:cNvPr id="5" name="Заголовок 1"/>
          <p:cNvSpPr txBox="1">
            <a:spLocks/>
          </p:cNvSpPr>
          <p:nvPr/>
        </p:nvSpPr>
        <p:spPr>
          <a:xfrm>
            <a:off x="5357818" y="1071547"/>
            <a:ext cx="3286148" cy="578647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200" b="1" i="1" u="none" strike="noStrike" kern="1200" cap="none" spc="0" normalizeH="0" baseline="0" noProof="0" dirty="0">
                <a:ln>
                  <a:noFill/>
                </a:ln>
                <a:solidFill>
                  <a:schemeClr val="tx1"/>
                </a:solidFill>
                <a:effectLst/>
                <a:uLnTx/>
                <a:uFillTx/>
                <a:latin typeface="+mj-lt"/>
                <a:ea typeface="+mj-ea"/>
                <a:cs typeface="+mj-cs"/>
              </a:rPr>
              <a:t>13 января 2017г на стадионе «Знамя» активисты совета молодежи приняли участие в городском конкурсе</a:t>
            </a:r>
            <a:br>
              <a:rPr kumimoji="0" lang="ru-RU" sz="1200" b="1" i="1" u="none" strike="noStrike" kern="1200" cap="none" spc="0" normalizeH="0" baseline="0" noProof="0" dirty="0">
                <a:ln>
                  <a:noFill/>
                </a:ln>
                <a:solidFill>
                  <a:schemeClr val="tx1"/>
                </a:solidFill>
                <a:effectLst/>
                <a:uLnTx/>
                <a:uFillTx/>
                <a:latin typeface="+mj-lt"/>
                <a:ea typeface="+mj-ea"/>
                <a:cs typeface="+mj-cs"/>
              </a:rPr>
            </a:br>
            <a:r>
              <a:rPr kumimoji="0" lang="ru-RU" sz="1200" b="1" i="1" u="none" strike="noStrike" kern="1200" cap="none" spc="0" normalizeH="0" baseline="0" noProof="0" dirty="0">
                <a:ln>
                  <a:noFill/>
                </a:ln>
                <a:solidFill>
                  <a:schemeClr val="tx1"/>
                </a:solidFill>
                <a:effectLst/>
                <a:uLnTx/>
                <a:uFillTx/>
                <a:latin typeface="+mj-lt"/>
                <a:ea typeface="+mj-ea"/>
                <a:cs typeface="+mj-cs"/>
              </a:rPr>
              <a:t> «Дед Мороз и Снегурочка»</a:t>
            </a:r>
            <a:br>
              <a:rPr kumimoji="0" lang="ru-RU" sz="1200" b="0" i="0" u="none" strike="noStrike" kern="1200" cap="none" spc="0" normalizeH="0" baseline="0" noProof="0" dirty="0">
                <a:ln>
                  <a:noFill/>
                </a:ln>
                <a:solidFill>
                  <a:schemeClr val="tx1"/>
                </a:solidFill>
                <a:effectLst/>
                <a:uLnTx/>
                <a:uFillTx/>
                <a:latin typeface="+mj-lt"/>
                <a:ea typeface="+mj-ea"/>
                <a:cs typeface="+mj-cs"/>
              </a:rPr>
            </a:br>
            <a:br>
              <a:rPr kumimoji="0" lang="ru-RU" sz="1200" b="0" i="0" u="none" strike="noStrike" kern="1200" cap="none" spc="0" normalizeH="0" baseline="0" noProof="0" dirty="0">
                <a:ln>
                  <a:noFill/>
                </a:ln>
                <a:solidFill>
                  <a:schemeClr val="tx1"/>
                </a:solidFill>
                <a:effectLst/>
                <a:uLnTx/>
                <a:uFillTx/>
                <a:latin typeface="+mj-lt"/>
                <a:ea typeface="+mj-ea"/>
                <a:cs typeface="+mj-cs"/>
              </a:rPr>
            </a:br>
            <a:r>
              <a:rPr kumimoji="0" lang="ru-RU" sz="1200" b="0" i="0" u="none" strike="noStrike" kern="1200" cap="none" spc="0" normalizeH="0" baseline="0" noProof="0" dirty="0">
                <a:ln>
                  <a:noFill/>
                </a:ln>
                <a:solidFill>
                  <a:schemeClr val="tx1"/>
                </a:solidFill>
                <a:effectLst/>
                <a:uLnTx/>
                <a:uFillTx/>
                <a:latin typeface="+mj-lt"/>
                <a:ea typeface="+mj-ea"/>
                <a:cs typeface="+mj-cs"/>
              </a:rPr>
              <a:t>В очередной раз команда дружных молодых машиностроителей собралась на стадионе «Знамя» поддержать заводскую пару. Песни, танцы, конкурсы и, конечно, подарки - все это и многое другое было неотъемлемой частью программы. </a:t>
            </a:r>
            <a:endParaRPr kumimoji="0" lang="ru-RU" sz="1200" b="0" i="0" u="none" strike="noStrike" kern="1200" cap="none" spc="0" normalizeH="0" baseline="0" noProof="0" dirty="0">
              <a:ln>
                <a:noFill/>
              </a:ln>
              <a:solidFill>
                <a:schemeClr val="tx1"/>
              </a:solidFill>
              <a:effectLst/>
              <a:uLnTx/>
              <a:uFillTx/>
              <a:latin typeface="Arial Black" pitchFamily="34" charset="0"/>
              <a:ea typeface="+mj-ea"/>
              <a:cs typeface="+mj-cs"/>
            </a:endParaRPr>
          </a:p>
        </p:txBody>
      </p:sp>
      <p:pic>
        <p:nvPicPr>
          <p:cNvPr id="6" name="Picture 2" descr="D:\ФОТОХРАНИЛИЩЕ\афиши\ТАРАСОВА ПРЕЗЕНТАЦИЯ 2018 март.jpg"/>
          <p:cNvPicPr>
            <a:picLocks noChangeAspect="1" noChangeArrowheads="1"/>
          </p:cNvPicPr>
          <p:nvPr/>
        </p:nvPicPr>
        <p:blipFill>
          <a:blip r:embed="rId4"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 y="1571612"/>
            <a:ext cx="6643734" cy="3231654"/>
          </a:xfrm>
          <a:prstGeom prst="rect">
            <a:avLst/>
          </a:prstGeom>
          <a:noFill/>
        </p:spPr>
        <p:txBody>
          <a:bodyPr wrap="square" rtlCol="0">
            <a:spAutoFit/>
          </a:bodyPr>
          <a:lstStyle/>
          <a:p>
            <a:pPr algn="ctr"/>
            <a:r>
              <a:rPr lang="ru-RU" sz="1200" b="1" dirty="0"/>
              <a:t>8 июля на базе отдыха "</a:t>
            </a:r>
            <a:r>
              <a:rPr lang="ru-RU" sz="1200" b="1" dirty="0" err="1"/>
              <a:t>Пейнтбол</a:t>
            </a:r>
            <a:r>
              <a:rPr lang="ru-RU" sz="1200" b="1" dirty="0"/>
              <a:t>" был организован спортивный праздник, приуроченный к Всероссийскому Дню молодежи, для молодых и активных специалистов разных структурных подразделений, количество которых составило около 100 человек. </a:t>
            </a:r>
            <a:br>
              <a:rPr lang="ru-RU" sz="1200" dirty="0"/>
            </a:br>
            <a:r>
              <a:rPr lang="ru-RU" sz="1200" dirty="0"/>
              <a:t>Директор по персоналу Юрий Иванович Ермилов и Председатель Первичной Профсоюзной организации Татьяна Вячеславовна Плешакова поздравили молодёжь АМЗ с праздником, пожелали творческих успехов и свершения всех задуманных планов.</a:t>
            </a:r>
            <a:br>
              <a:rPr lang="ru-RU" sz="1200" dirty="0"/>
            </a:br>
            <a:r>
              <a:rPr lang="ru-RU" sz="1200" dirty="0"/>
              <a:t>Праздник начался с награждения благодарственными письмами самых активных представителей молодого поколения завода. В этом году к награждению были представлены 37 человек. В ходе праздника ребята были поделены на 7 команд, которые и проходили испытания. В конце соревнований были подведены итоги и вручены призы за 1,2 и 3 место. Победителем данных соревнований стала команда "Тигры", которую ожидал ящик шампанского. Не смотря на то, что погода подвела, было холодно и дождливо, машиностроители с гордостью пронесли флаги своих команд и прошли все испытания.</a:t>
            </a:r>
            <a:br>
              <a:rPr lang="ru-RU" sz="1200" dirty="0"/>
            </a:br>
            <a:r>
              <a:rPr lang="ru-RU" sz="1200" dirty="0"/>
              <a:t>Вместе отмечать этот праздник у машиностроителей уже вошло в традицию, и мы каждый год собираемся всё более сплоченной командой для того, чтобы отпраздновать День молодежи и завести новые знакомства.</a:t>
            </a:r>
            <a:br>
              <a:rPr lang="ru-RU" sz="1200" dirty="0"/>
            </a:br>
            <a:r>
              <a:rPr lang="ru-RU" sz="1200" dirty="0"/>
              <a:t>Молодёжь </a:t>
            </a:r>
            <a:r>
              <a:rPr lang="ru-RU" sz="1200" dirty="0" err="1"/>
              <a:t>Арзамасского</a:t>
            </a:r>
            <a:r>
              <a:rPr lang="ru-RU" sz="1200" dirty="0"/>
              <a:t> Машиностроительного Завода за здоровый образ жизни!</a:t>
            </a:r>
          </a:p>
        </p:txBody>
      </p:sp>
      <p:pic>
        <p:nvPicPr>
          <p:cNvPr id="4098" name="Picture 2" descr="C:\Users\TarasovaYV\Desktop\цк\MSst-eLi8h0.jpg"/>
          <p:cNvPicPr>
            <a:picLocks noChangeAspect="1" noChangeArrowheads="1"/>
          </p:cNvPicPr>
          <p:nvPr/>
        </p:nvPicPr>
        <p:blipFill>
          <a:blip r:embed="rId2" cstate="print"/>
          <a:srcRect/>
          <a:stretch>
            <a:fillRect/>
          </a:stretch>
        </p:blipFill>
        <p:spPr bwMode="auto">
          <a:xfrm>
            <a:off x="285720" y="4786322"/>
            <a:ext cx="2710588" cy="1800000"/>
          </a:xfrm>
          <a:prstGeom prst="rect">
            <a:avLst/>
          </a:prstGeom>
          <a:noFill/>
        </p:spPr>
      </p:pic>
      <p:pic>
        <p:nvPicPr>
          <p:cNvPr id="4099" name="Picture 3" descr="C:\Users\TarasovaYV\Desktop\цк\IMd_8X8z30k.jpg"/>
          <p:cNvPicPr>
            <a:picLocks noChangeAspect="1" noChangeArrowheads="1"/>
          </p:cNvPicPr>
          <p:nvPr/>
        </p:nvPicPr>
        <p:blipFill>
          <a:blip r:embed="rId3" cstate="print"/>
          <a:srcRect/>
          <a:stretch>
            <a:fillRect/>
          </a:stretch>
        </p:blipFill>
        <p:spPr bwMode="auto">
          <a:xfrm>
            <a:off x="6143636" y="4843710"/>
            <a:ext cx="2710588" cy="1800000"/>
          </a:xfrm>
          <a:prstGeom prst="rect">
            <a:avLst/>
          </a:prstGeom>
          <a:noFill/>
        </p:spPr>
      </p:pic>
      <p:pic>
        <p:nvPicPr>
          <p:cNvPr id="4101" name="Picture 5" descr="C:\Users\TarasovaYV\Desktop\цк\aVGDVOfFKas.jpg"/>
          <p:cNvPicPr>
            <a:picLocks noChangeAspect="1" noChangeArrowheads="1"/>
          </p:cNvPicPr>
          <p:nvPr/>
        </p:nvPicPr>
        <p:blipFill>
          <a:blip r:embed="rId4" cstate="print"/>
          <a:srcRect/>
          <a:stretch>
            <a:fillRect/>
          </a:stretch>
        </p:blipFill>
        <p:spPr bwMode="auto">
          <a:xfrm>
            <a:off x="6702680" y="2857496"/>
            <a:ext cx="2151544" cy="1428760"/>
          </a:xfrm>
          <a:prstGeom prst="rect">
            <a:avLst/>
          </a:prstGeom>
          <a:noFill/>
        </p:spPr>
      </p:pic>
      <p:pic>
        <p:nvPicPr>
          <p:cNvPr id="4102" name="Picture 6" descr="C:\Users\TarasovaYV\Desktop\цк\9jGylslfE9w.jpg"/>
          <p:cNvPicPr>
            <a:picLocks noChangeAspect="1" noChangeArrowheads="1"/>
          </p:cNvPicPr>
          <p:nvPr/>
        </p:nvPicPr>
        <p:blipFill>
          <a:blip r:embed="rId5" cstate="print"/>
          <a:srcRect/>
          <a:stretch>
            <a:fillRect/>
          </a:stretch>
        </p:blipFill>
        <p:spPr bwMode="auto">
          <a:xfrm>
            <a:off x="3214678" y="4857760"/>
            <a:ext cx="2710588" cy="1800000"/>
          </a:xfrm>
          <a:prstGeom prst="rect">
            <a:avLst/>
          </a:prstGeom>
          <a:noFill/>
        </p:spPr>
      </p:pic>
      <p:pic>
        <p:nvPicPr>
          <p:cNvPr id="8" name="Picture 2" descr="D:\ФОТОХРАНИЛИЩЕ\афиши\ТАРАСОВА ПРЕЗЕНТАЦИЯ 2018 март.jpg"/>
          <p:cNvPicPr>
            <a:picLocks noChangeAspect="1" noChangeArrowheads="1"/>
          </p:cNvPicPr>
          <p:nvPr/>
        </p:nvPicPr>
        <p:blipFill>
          <a:blip r:embed="rId6"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7686" y="2000802"/>
            <a:ext cx="4786314" cy="3785652"/>
          </a:xfrm>
          <a:prstGeom prst="rect">
            <a:avLst/>
          </a:prstGeom>
          <a:noFill/>
        </p:spPr>
        <p:txBody>
          <a:bodyPr wrap="square" rtlCol="0">
            <a:spAutoFit/>
          </a:bodyPr>
          <a:lstStyle/>
          <a:p>
            <a:pPr algn="ctr"/>
            <a:r>
              <a:rPr lang="ru-RU" sz="1200" b="1" dirty="0"/>
              <a:t>439 лет в этом году исполнилось нашему родному городу Арзамас! </a:t>
            </a:r>
            <a:br>
              <a:rPr lang="ru-RU" sz="1200" b="1" dirty="0"/>
            </a:br>
            <a:r>
              <a:rPr lang="ru-RU" sz="1200" dirty="0"/>
              <a:t>АМЗ не упустил своей возможности поздравить горожан с этим прекрасным праздником и подарить не забываемый, яркий и неповторимый концерт с участием Нижегородской </a:t>
            </a:r>
            <a:r>
              <a:rPr lang="ru-RU" sz="1200" dirty="0" err="1"/>
              <a:t>Кватро</a:t>
            </a:r>
            <a:r>
              <a:rPr lang="ru-RU" sz="1200" dirty="0"/>
              <a:t> группы. </a:t>
            </a:r>
            <a:br>
              <a:rPr lang="ru-RU" sz="1200" dirty="0"/>
            </a:br>
            <a:r>
              <a:rPr lang="ru-RU" sz="1200" dirty="0"/>
              <a:t>Декоративная конструкция "Я люблю АМЗ", бронетехника и огромные </a:t>
            </a:r>
            <a:r>
              <a:rPr lang="ru-RU" sz="1200" dirty="0" err="1"/>
              <a:t>банеры</a:t>
            </a:r>
            <a:r>
              <a:rPr lang="ru-RU" sz="1200" dirty="0"/>
              <a:t> с корпоративной символикой украшали один из участков улицы Карла Маркса. </a:t>
            </a:r>
            <a:br>
              <a:rPr lang="ru-RU" sz="1200" dirty="0"/>
            </a:br>
            <a:r>
              <a:rPr lang="ru-RU" sz="1200" dirty="0"/>
              <a:t>Молодыми активистами в течении всего концерта было роздано около 500 шаров, более 300 флажков, а так же море улыбок и поздравлений всем тем, кто просто проходил мимо. Запоминающаяся программа и розыгрыши от не сравненного ведущего Сергея Гвоздева, конечно же порадовали всех кто принимал участие и хотя бы на минуту задерживался у сцены. Изюминкой праздника был </a:t>
            </a:r>
            <a:r>
              <a:rPr lang="ru-RU" sz="1200" dirty="0" err="1"/>
              <a:t>флешмоб</a:t>
            </a:r>
            <a:r>
              <a:rPr lang="ru-RU" sz="1200" dirty="0"/>
              <a:t> организованный советом трудовой молодежи. В этом году руководство города встречали в русских народных костюмах Председатель СТМ Тарасова Ю.В. и активистка СТМ Дёмина М.А., угостив представителей администрации традиционным русским кушаньем "Хлебом - Солью". После поздравлений от АМЗ руководство города проследовало далее по улице Карла Маркса.</a:t>
            </a:r>
          </a:p>
        </p:txBody>
      </p:sp>
      <p:pic>
        <p:nvPicPr>
          <p:cNvPr id="5124" name="Picture 4" descr="C:\Users\TarasovaYV\Desktop\цк\haECzYBRx5E.jpg"/>
          <p:cNvPicPr>
            <a:picLocks noChangeAspect="1" noChangeArrowheads="1"/>
          </p:cNvPicPr>
          <p:nvPr/>
        </p:nvPicPr>
        <p:blipFill>
          <a:blip r:embed="rId2" cstate="print"/>
          <a:srcRect/>
          <a:stretch>
            <a:fillRect/>
          </a:stretch>
        </p:blipFill>
        <p:spPr bwMode="auto">
          <a:xfrm>
            <a:off x="1718281" y="4915148"/>
            <a:ext cx="2710843" cy="1800000"/>
          </a:xfrm>
          <a:prstGeom prst="rect">
            <a:avLst/>
          </a:prstGeom>
          <a:noFill/>
        </p:spPr>
      </p:pic>
      <p:pic>
        <p:nvPicPr>
          <p:cNvPr id="5125" name="Picture 5" descr="C:\Users\TarasovaYV\Desktop\цк\IHEq63Arirw.jpg"/>
          <p:cNvPicPr>
            <a:picLocks noChangeAspect="1" noChangeArrowheads="1"/>
          </p:cNvPicPr>
          <p:nvPr/>
        </p:nvPicPr>
        <p:blipFill>
          <a:blip r:embed="rId3" cstate="print"/>
          <a:srcRect/>
          <a:stretch>
            <a:fillRect/>
          </a:stretch>
        </p:blipFill>
        <p:spPr bwMode="auto">
          <a:xfrm>
            <a:off x="142844" y="3486388"/>
            <a:ext cx="2710843" cy="1800000"/>
          </a:xfrm>
          <a:prstGeom prst="rect">
            <a:avLst/>
          </a:prstGeom>
          <a:noFill/>
        </p:spPr>
      </p:pic>
      <p:pic>
        <p:nvPicPr>
          <p:cNvPr id="5122" name="Picture 2" descr="C:\Users\TarasovaYV\Desktop\цк\5a0XsOWniQ4.jpg"/>
          <p:cNvPicPr>
            <a:picLocks noChangeAspect="1" noChangeArrowheads="1"/>
          </p:cNvPicPr>
          <p:nvPr/>
        </p:nvPicPr>
        <p:blipFill>
          <a:blip r:embed="rId4" cstate="print"/>
          <a:srcRect/>
          <a:stretch>
            <a:fillRect/>
          </a:stretch>
        </p:blipFill>
        <p:spPr bwMode="auto">
          <a:xfrm>
            <a:off x="1718281" y="1914752"/>
            <a:ext cx="2710843" cy="1800000"/>
          </a:xfrm>
          <a:prstGeom prst="rect">
            <a:avLst/>
          </a:prstGeom>
          <a:noFill/>
        </p:spPr>
      </p:pic>
      <p:pic>
        <p:nvPicPr>
          <p:cNvPr id="7" name="Picture 2" descr="D:\ФОТОХРАНИЛИЩЕ\афиши\ТАРАСОВА ПРЕЗЕНТАЦИЯ 2018 март.jpg"/>
          <p:cNvPicPr>
            <a:picLocks noChangeAspect="1" noChangeArrowheads="1"/>
          </p:cNvPicPr>
          <p:nvPr/>
        </p:nvPicPr>
        <p:blipFill>
          <a:blip r:embed="rId5"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 y="1756840"/>
            <a:ext cx="3857652" cy="4708981"/>
          </a:xfrm>
          <a:prstGeom prst="rect">
            <a:avLst/>
          </a:prstGeom>
          <a:noFill/>
        </p:spPr>
        <p:txBody>
          <a:bodyPr wrap="square" rtlCol="0">
            <a:spAutoFit/>
          </a:bodyPr>
          <a:lstStyle/>
          <a:p>
            <a:pPr algn="ctr"/>
            <a:r>
              <a:rPr lang="ru-RU" sz="1200" b="1" dirty="0"/>
              <a:t>29 августа </a:t>
            </a:r>
            <a:r>
              <a:rPr lang="ru-RU" sz="1200" b="1" dirty="0" err="1"/>
              <a:t>Арзамасский</a:t>
            </a:r>
            <a:r>
              <a:rPr lang="ru-RU" sz="1200" b="1" dirty="0"/>
              <a:t> машиностроительный завод вновь открыл свои двери для детей машиностроителей.</a:t>
            </a:r>
            <a:br>
              <a:rPr lang="ru-RU" sz="1200" dirty="0"/>
            </a:br>
            <a:r>
              <a:rPr lang="ru-RU" sz="1200" dirty="0"/>
              <a:t>Приветственное слово нашим первоклассникам сказали директор по персоналу и общим вопросам Ермилов Ю.И., а так же председатель профкома Плешакова Т.В.</a:t>
            </a:r>
            <a:br>
              <a:rPr lang="ru-RU" sz="1200" dirty="0"/>
            </a:br>
            <a:r>
              <a:rPr lang="ru-RU" sz="1200" dirty="0"/>
              <a:t>В этот раз около ста ребятишек, идущих в этом году в первый класс, смогли побывать за "вертушкой" нашего предприятия.</a:t>
            </a:r>
            <a:br>
              <a:rPr lang="ru-RU" sz="1200" dirty="0"/>
            </a:br>
            <a:r>
              <a:rPr lang="ru-RU" sz="1200" dirty="0"/>
              <a:t>Первоклассников ждала обширная программа, включающая в себя Полигон, </a:t>
            </a:r>
            <a:r>
              <a:rPr lang="ru-RU" sz="1200" dirty="0" err="1"/>
              <a:t>Вододром</a:t>
            </a:r>
            <a:r>
              <a:rPr lang="ru-RU" sz="1200" dirty="0"/>
              <a:t>, а так же весёлое представление с подарками и сладкое чаепитие.</a:t>
            </a:r>
            <a:br>
              <a:rPr lang="ru-RU" sz="1200" dirty="0"/>
            </a:br>
            <a:r>
              <a:rPr lang="ru-RU" sz="1200" dirty="0"/>
              <a:t>Не смотря на пасмурную погоду, дети машиностроителей с достоинством и выдержкой противостояли стихии. </a:t>
            </a:r>
            <a:br>
              <a:rPr lang="ru-RU" sz="1200" dirty="0"/>
            </a:br>
            <a:r>
              <a:rPr lang="ru-RU" sz="1200" dirty="0"/>
              <a:t>Конкурсы, призы, мыльные пузыри и добродушная атмосфера царила в течении всего праздника. Набор первоклассника получил каждый, кто пришёл на праздник.</a:t>
            </a:r>
            <a:br>
              <a:rPr lang="ru-RU" sz="1200" dirty="0"/>
            </a:br>
            <a:r>
              <a:rPr lang="ru-RU" sz="1200" dirty="0"/>
              <a:t>Многие из ребят загорелись желанием, в будущем, вернуться на завод уже в числе рабочих.</a:t>
            </a:r>
            <a:br>
              <a:rPr lang="ru-RU" sz="1200" dirty="0"/>
            </a:br>
            <a:r>
              <a:rPr lang="ru-RU" sz="1200" dirty="0" err="1"/>
              <a:t>Арзамасский</a:t>
            </a:r>
            <a:r>
              <a:rPr lang="ru-RU" sz="1200" dirty="0"/>
              <a:t> Машиностроительный завод рад принимать у себя подрастающие поколение!</a:t>
            </a:r>
          </a:p>
        </p:txBody>
      </p:sp>
      <p:pic>
        <p:nvPicPr>
          <p:cNvPr id="6146" name="Picture 2" descr="C:\Users\TarasovaYV\Desktop\цк\1iB5ftmeiGI.jpg"/>
          <p:cNvPicPr>
            <a:picLocks noChangeAspect="1" noChangeArrowheads="1"/>
          </p:cNvPicPr>
          <p:nvPr/>
        </p:nvPicPr>
        <p:blipFill>
          <a:blip r:embed="rId2" cstate="print"/>
          <a:srcRect/>
          <a:stretch>
            <a:fillRect/>
          </a:stretch>
        </p:blipFill>
        <p:spPr bwMode="auto">
          <a:xfrm>
            <a:off x="6357950" y="1714488"/>
            <a:ext cx="2643206" cy="1755089"/>
          </a:xfrm>
          <a:prstGeom prst="rect">
            <a:avLst/>
          </a:prstGeom>
          <a:noFill/>
        </p:spPr>
      </p:pic>
      <p:pic>
        <p:nvPicPr>
          <p:cNvPr id="6148" name="Picture 4" descr="C:\Users\TarasovaYV\Desktop\цк\nCLJM9y-gQg.jpg"/>
          <p:cNvPicPr>
            <a:picLocks noChangeAspect="1" noChangeArrowheads="1"/>
          </p:cNvPicPr>
          <p:nvPr/>
        </p:nvPicPr>
        <p:blipFill>
          <a:blip r:embed="rId3" cstate="print"/>
          <a:srcRect/>
          <a:stretch>
            <a:fillRect/>
          </a:stretch>
        </p:blipFill>
        <p:spPr bwMode="auto">
          <a:xfrm>
            <a:off x="4500562" y="5481842"/>
            <a:ext cx="1857388" cy="1233306"/>
          </a:xfrm>
          <a:prstGeom prst="rect">
            <a:avLst/>
          </a:prstGeom>
          <a:noFill/>
        </p:spPr>
      </p:pic>
      <p:pic>
        <p:nvPicPr>
          <p:cNvPr id="2050" name="Picture 2" descr="C:\Users\TarasovaYV\Desktop\пп\vhCJ6UZ3FV8.jpg"/>
          <p:cNvPicPr>
            <a:picLocks noChangeAspect="1" noChangeArrowheads="1"/>
          </p:cNvPicPr>
          <p:nvPr/>
        </p:nvPicPr>
        <p:blipFill>
          <a:blip r:embed="rId4" cstate="print"/>
          <a:srcRect/>
          <a:stretch>
            <a:fillRect/>
          </a:stretch>
        </p:blipFill>
        <p:spPr bwMode="auto">
          <a:xfrm>
            <a:off x="3929058" y="3557826"/>
            <a:ext cx="2710843" cy="1800000"/>
          </a:xfrm>
          <a:prstGeom prst="rect">
            <a:avLst/>
          </a:prstGeom>
          <a:noFill/>
        </p:spPr>
      </p:pic>
      <p:pic>
        <p:nvPicPr>
          <p:cNvPr id="2051" name="Picture 3" descr="C:\Users\TarasovaYV\Desktop\пп\8CfmKGiEj0E.jpg"/>
          <p:cNvPicPr>
            <a:picLocks noChangeAspect="1" noChangeArrowheads="1"/>
          </p:cNvPicPr>
          <p:nvPr/>
        </p:nvPicPr>
        <p:blipFill>
          <a:blip r:embed="rId5" cstate="print"/>
          <a:srcRect/>
          <a:stretch>
            <a:fillRect/>
          </a:stretch>
        </p:blipFill>
        <p:spPr bwMode="auto">
          <a:xfrm>
            <a:off x="4214810" y="1862508"/>
            <a:ext cx="1928826" cy="1280740"/>
          </a:xfrm>
          <a:prstGeom prst="rect">
            <a:avLst/>
          </a:prstGeom>
          <a:noFill/>
        </p:spPr>
      </p:pic>
      <p:pic>
        <p:nvPicPr>
          <p:cNvPr id="2052" name="Picture 4" descr="C:\Users\TarasovaYV\Desktop\пп\7Bt4oCCPKfg.jpg"/>
          <p:cNvPicPr>
            <a:picLocks noChangeAspect="1" noChangeArrowheads="1"/>
          </p:cNvPicPr>
          <p:nvPr/>
        </p:nvPicPr>
        <p:blipFill>
          <a:blip r:embed="rId6" cstate="print"/>
          <a:srcRect/>
          <a:stretch>
            <a:fillRect/>
          </a:stretch>
        </p:blipFill>
        <p:spPr bwMode="auto">
          <a:xfrm>
            <a:off x="6761043" y="4143380"/>
            <a:ext cx="2168675" cy="1440000"/>
          </a:xfrm>
          <a:prstGeom prst="rect">
            <a:avLst/>
          </a:prstGeom>
          <a:noFill/>
        </p:spPr>
      </p:pic>
      <p:pic>
        <p:nvPicPr>
          <p:cNvPr id="9" name="Picture 2" descr="D:\ФОТОХРАНИЛИЩЕ\афиши\ТАРАСОВА ПРЕЗЕНТАЦИЯ 2018 март.jpg"/>
          <p:cNvPicPr>
            <a:picLocks noChangeAspect="1" noChangeArrowheads="1"/>
          </p:cNvPicPr>
          <p:nvPr/>
        </p:nvPicPr>
        <p:blipFill>
          <a:blip r:embed="rId7"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2066" y="1685402"/>
            <a:ext cx="4071966" cy="3600986"/>
          </a:xfrm>
          <a:prstGeom prst="rect">
            <a:avLst/>
          </a:prstGeom>
          <a:noFill/>
        </p:spPr>
        <p:txBody>
          <a:bodyPr wrap="square" rtlCol="0">
            <a:spAutoFit/>
          </a:bodyPr>
          <a:lstStyle/>
          <a:p>
            <a:pPr algn="ctr"/>
            <a:r>
              <a:rPr lang="ru-RU" sz="1200" b="1" dirty="0"/>
              <a:t>3 сентября в России прошёл День солидарности в борьбе с терроризмом.5 сентября у проходной завода наши ребята призывали заводчан поддержать идею ПРОТИВ ТЕРРОРА!</a:t>
            </a:r>
            <a:br>
              <a:rPr lang="ru-RU" sz="1200" b="1" dirty="0"/>
            </a:br>
            <a:br>
              <a:rPr lang="ru-RU" sz="1200" dirty="0"/>
            </a:br>
            <a:r>
              <a:rPr lang="ru-RU" sz="1200" dirty="0"/>
              <a:t>В ходе акции было роздано более 500 листовок, а так же на баннере собрано около 400 подписей машиностроителей, которые готовы бороться с терроризмом в стране.</a:t>
            </a:r>
            <a:br>
              <a:rPr lang="ru-RU" sz="1200" dirty="0"/>
            </a:br>
            <a:r>
              <a:rPr lang="ru-RU" sz="1200" dirty="0"/>
              <a:t>Акция была полностью разработана и воплощена в жизнь советом трудовой молодёжи ПАО АМЗ.</a:t>
            </a:r>
            <a:br>
              <a:rPr lang="ru-RU" sz="1200" dirty="0"/>
            </a:br>
            <a:r>
              <a:rPr lang="ru-RU" sz="1200" dirty="0"/>
              <a:t>Своими руками ребята склеили плакаты, а так же разработали дизайн листовок. Идея с баннером, на котором можно собирать подписи, пришла в голову активисту совета молодёжи.</a:t>
            </a:r>
            <a:br>
              <a:rPr lang="ru-RU" sz="1200" dirty="0"/>
            </a:br>
            <a:br>
              <a:rPr lang="ru-RU" sz="1200" dirty="0"/>
            </a:br>
            <a:r>
              <a:rPr lang="ru-RU" sz="1200" dirty="0"/>
              <a:t>Мы обязаны проводить подобные акции, с целью привлечения общественности и обозначению проблем современной России.</a:t>
            </a:r>
          </a:p>
        </p:txBody>
      </p:sp>
      <p:pic>
        <p:nvPicPr>
          <p:cNvPr id="7170" name="Picture 2" descr="C:\Users\TarasovaYV\Desktop\цк\g-WVTyKJOtc.jpg"/>
          <p:cNvPicPr>
            <a:picLocks noChangeAspect="1" noChangeArrowheads="1"/>
          </p:cNvPicPr>
          <p:nvPr/>
        </p:nvPicPr>
        <p:blipFill>
          <a:blip r:embed="rId2" cstate="print"/>
          <a:srcRect/>
          <a:stretch>
            <a:fillRect/>
          </a:stretch>
        </p:blipFill>
        <p:spPr bwMode="auto">
          <a:xfrm>
            <a:off x="1857356" y="1785926"/>
            <a:ext cx="3143272" cy="2087330"/>
          </a:xfrm>
          <a:prstGeom prst="rect">
            <a:avLst/>
          </a:prstGeom>
          <a:noFill/>
        </p:spPr>
      </p:pic>
      <p:pic>
        <p:nvPicPr>
          <p:cNvPr id="7172" name="Picture 4" descr="C:\Users\TarasovaYV\Desktop\цк\Ohm0zTiijV8.jpg"/>
          <p:cNvPicPr>
            <a:picLocks noChangeAspect="1" noChangeArrowheads="1"/>
          </p:cNvPicPr>
          <p:nvPr/>
        </p:nvPicPr>
        <p:blipFill>
          <a:blip r:embed="rId3" cstate="print"/>
          <a:srcRect/>
          <a:stretch>
            <a:fillRect/>
          </a:stretch>
        </p:blipFill>
        <p:spPr bwMode="auto">
          <a:xfrm>
            <a:off x="4118041" y="5275148"/>
            <a:ext cx="2168471" cy="1440000"/>
          </a:xfrm>
          <a:prstGeom prst="rect">
            <a:avLst/>
          </a:prstGeom>
          <a:noFill/>
        </p:spPr>
      </p:pic>
      <p:pic>
        <p:nvPicPr>
          <p:cNvPr id="7173" name="Picture 5" descr="C:\Users\TarasovaYV\Desktop\цк\qf-F7kXu8sk.jpg"/>
          <p:cNvPicPr>
            <a:picLocks noChangeAspect="1" noChangeArrowheads="1"/>
          </p:cNvPicPr>
          <p:nvPr/>
        </p:nvPicPr>
        <p:blipFill>
          <a:blip r:embed="rId4" cstate="print"/>
          <a:srcRect/>
          <a:stretch>
            <a:fillRect/>
          </a:stretch>
        </p:blipFill>
        <p:spPr bwMode="auto">
          <a:xfrm>
            <a:off x="142844" y="4000504"/>
            <a:ext cx="3714776" cy="2466844"/>
          </a:xfrm>
          <a:prstGeom prst="rect">
            <a:avLst/>
          </a:prstGeom>
          <a:noFill/>
        </p:spPr>
      </p:pic>
      <p:pic>
        <p:nvPicPr>
          <p:cNvPr id="7" name="Picture 2" descr="D:\ФОТОХРАНИЛИЩЕ\афиши\ТАРАСОВА ПРЕЗЕНТАЦИЯ 2018 март.jpg"/>
          <p:cNvPicPr>
            <a:picLocks noChangeAspect="1" noChangeArrowheads="1"/>
          </p:cNvPicPr>
          <p:nvPr/>
        </p:nvPicPr>
        <p:blipFill>
          <a:blip r:embed="rId5"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 y="1571612"/>
            <a:ext cx="4429156" cy="5262979"/>
          </a:xfrm>
          <a:prstGeom prst="rect">
            <a:avLst/>
          </a:prstGeom>
          <a:noFill/>
        </p:spPr>
        <p:txBody>
          <a:bodyPr wrap="square" rtlCol="0">
            <a:spAutoFit/>
          </a:bodyPr>
          <a:lstStyle/>
          <a:p>
            <a:pPr algn="ctr"/>
            <a:r>
              <a:rPr lang="ru-RU" sz="1200" b="1" dirty="0"/>
              <a:t>На АМЗ прошел традиционный конкурс среди молодежи предприятия «Золотые руки». В профессиональном мастерстве в этом году состязалось 41 машиностроитель в семи номинациях: «токарь», «фрезеровщик», «электромонтер», «электросварщик», «слесарь-инструментальщик», «наладчик станков с ЧПУ», «шлифовщик».</a:t>
            </a:r>
            <a:br>
              <a:rPr lang="ru-RU" sz="1200" dirty="0"/>
            </a:br>
            <a:r>
              <a:rPr lang="ru-RU" sz="1200" dirty="0"/>
              <a:t>Традиционно – сначала теория. Всем конкурсантам предстояло пройти тестирование на знание основ технологического процесса, инструмента, применяемого в работе, производственной системы, техники безопасности. Многие из ребят улыбнулись перед началом, вспомним добрые школьные и студенческие годы. «Прям как настоящий экзамен», - слышались тихие комментарии конкурсантов. Ни шпаргалок, ни учебников, ни подсказок – атмосфера была и вправду по-настоящему экзаменационной. Жюри внимательно следили за ходом выполнения заданий. </a:t>
            </a:r>
            <a:br>
              <a:rPr lang="ru-RU" sz="1200" dirty="0"/>
            </a:br>
            <a:r>
              <a:rPr lang="ru-RU" sz="1200" dirty="0"/>
              <a:t>После небольшого перерыва настала очередь практической части, проходившей на различных производственных площадках. </a:t>
            </a:r>
            <a:br>
              <a:rPr lang="ru-RU" sz="1200" dirty="0"/>
            </a:br>
            <a:r>
              <a:rPr lang="ru-RU" sz="1200" dirty="0"/>
              <a:t>Неотъемлемая и самая долгожданная часть любого конкурса – подведение итогов и церемония награждения. 21 призовое место поделили между собой лучшие «Мастера-Золотые руки». Общий премиальный фонд составил более ста тысяч рублей. Также конкурсантам, занявшим первые места в своих номинациях, присвоено звание "Мастер - Золотые руки" с занесением в трудовую книжку.</a:t>
            </a:r>
            <a:br>
              <a:rPr lang="ru-RU" sz="1200" dirty="0"/>
            </a:br>
            <a:r>
              <a:rPr lang="ru-RU" sz="1200" dirty="0"/>
              <a:t>Участникам, занявшим 1 и 2 мета, предстояло защищать честь завода на городском конкурсе профессионального мастерства.</a:t>
            </a:r>
          </a:p>
        </p:txBody>
      </p:sp>
      <p:pic>
        <p:nvPicPr>
          <p:cNvPr id="1027" name="Picture 3" descr="C:\Users\TarasovaYV\Desktop\пп\aKUwHe6CIqE.jpg"/>
          <p:cNvPicPr>
            <a:picLocks noChangeAspect="1" noChangeArrowheads="1"/>
          </p:cNvPicPr>
          <p:nvPr/>
        </p:nvPicPr>
        <p:blipFill>
          <a:blip r:embed="rId2" cstate="print"/>
          <a:srcRect/>
          <a:stretch>
            <a:fillRect/>
          </a:stretch>
        </p:blipFill>
        <p:spPr bwMode="auto">
          <a:xfrm>
            <a:off x="4500562" y="3056183"/>
            <a:ext cx="3143272" cy="2087329"/>
          </a:xfrm>
          <a:prstGeom prst="rect">
            <a:avLst/>
          </a:prstGeom>
          <a:noFill/>
        </p:spPr>
      </p:pic>
      <p:pic>
        <p:nvPicPr>
          <p:cNvPr id="1028" name="Picture 4" descr="C:\Users\TarasovaYV\Desktop\пп\W7SU4kWwbcM.jpg"/>
          <p:cNvPicPr>
            <a:picLocks noChangeAspect="1" noChangeArrowheads="1"/>
          </p:cNvPicPr>
          <p:nvPr/>
        </p:nvPicPr>
        <p:blipFill>
          <a:blip r:embed="rId3" cstate="print"/>
          <a:srcRect/>
          <a:stretch>
            <a:fillRect/>
          </a:stretch>
        </p:blipFill>
        <p:spPr bwMode="auto">
          <a:xfrm>
            <a:off x="6261181" y="4895634"/>
            <a:ext cx="2739975" cy="1819514"/>
          </a:xfrm>
          <a:prstGeom prst="rect">
            <a:avLst/>
          </a:prstGeom>
          <a:noFill/>
        </p:spPr>
      </p:pic>
      <p:pic>
        <p:nvPicPr>
          <p:cNvPr id="1026" name="Picture 2" descr="C:\Users\TarasovaYV\Desktop\пп\7s87cJltuCk.jpg"/>
          <p:cNvPicPr>
            <a:picLocks noChangeAspect="1" noChangeArrowheads="1"/>
          </p:cNvPicPr>
          <p:nvPr/>
        </p:nvPicPr>
        <p:blipFill>
          <a:blip r:embed="rId4" cstate="print"/>
          <a:srcRect/>
          <a:stretch>
            <a:fillRect/>
          </a:stretch>
        </p:blipFill>
        <p:spPr bwMode="auto">
          <a:xfrm>
            <a:off x="6546933" y="1667607"/>
            <a:ext cx="2454223" cy="1629757"/>
          </a:xfrm>
          <a:prstGeom prst="rect">
            <a:avLst/>
          </a:prstGeom>
          <a:noFill/>
        </p:spPr>
      </p:pic>
      <p:pic>
        <p:nvPicPr>
          <p:cNvPr id="7" name="Picture 2" descr="D:\ФОТОХРАНИЛИЩЕ\афиши\ТАРАСОВА ПРЕЗЕНТАЦИЯ 2018 март.jpg"/>
          <p:cNvPicPr>
            <a:picLocks noChangeAspect="1" noChangeArrowheads="1"/>
          </p:cNvPicPr>
          <p:nvPr/>
        </p:nvPicPr>
        <p:blipFill>
          <a:blip r:embed="rId5"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7422" y="1857364"/>
            <a:ext cx="6715172" cy="3046988"/>
          </a:xfrm>
          <a:prstGeom prst="rect">
            <a:avLst/>
          </a:prstGeom>
          <a:noFill/>
        </p:spPr>
        <p:txBody>
          <a:bodyPr wrap="square" rtlCol="0">
            <a:spAutoFit/>
          </a:bodyPr>
          <a:lstStyle/>
          <a:p>
            <a:pPr algn="ctr"/>
            <a:r>
              <a:rPr lang="ru-RU" sz="1200" b="1" dirty="0"/>
              <a:t>28 октября в ФОК "Звездный" актив совета молодежи был приглашен для участия в фестивале среди трудовой молодежи г. Арзамас, по программе Всероссийского физкультурно-спортивного комплекса ГТО в 2017 году.</a:t>
            </a:r>
            <a:br>
              <a:rPr lang="ru-RU" sz="1200" dirty="0"/>
            </a:br>
            <a:br>
              <a:rPr lang="ru-RU" sz="1200" dirty="0"/>
            </a:br>
            <a:r>
              <a:rPr lang="ru-RU" sz="1200" dirty="0"/>
              <a:t>Ещё в марте месяце, актив совета молодежи ПАО АМЗ принял участие в муниципальном образовательном форуме "СП.ЕК.ТР" ("Социальное Проектирование. Единая Команда. Территория Развития"). Именно там, нашими ребятами, был создан проект "Рабочая подготовка". В нём были прописаны все преимущества сдачи норм </a:t>
            </a:r>
            <a:r>
              <a:rPr lang="ru-RU" sz="1200" dirty="0" err="1"/>
              <a:t>норм</a:t>
            </a:r>
            <a:r>
              <a:rPr lang="ru-RU" sz="1200" dirty="0"/>
              <a:t> ГТО среди работающей, трудовой молодёжи.</a:t>
            </a:r>
            <a:br>
              <a:rPr lang="ru-RU" sz="1200" dirty="0"/>
            </a:br>
            <a:r>
              <a:rPr lang="ru-RU" sz="1200" dirty="0"/>
              <a:t>И вот через пол года проект реализован, благодаря комитету по </a:t>
            </a:r>
            <a:r>
              <a:rPr lang="ru-RU" sz="1200" dirty="0" err="1"/>
              <a:t>ФКСиМП</a:t>
            </a:r>
            <a:r>
              <a:rPr lang="ru-RU" sz="1200" dirty="0"/>
              <a:t> администрации г.Арзамаса и лично председателю </a:t>
            </a:r>
            <a:r>
              <a:rPr lang="ru-RU" sz="1200" dirty="0" err="1"/>
              <a:t>Кисилевой</a:t>
            </a:r>
            <a:r>
              <a:rPr lang="ru-RU" sz="1200" dirty="0"/>
              <a:t> Л.В., а так же центру тестирования ГТО г.Арзамаса и лично Баженову В.М.</a:t>
            </a:r>
            <a:br>
              <a:rPr lang="ru-RU" sz="1200" dirty="0"/>
            </a:br>
            <a:r>
              <a:rPr lang="ru-RU" sz="1200" dirty="0"/>
              <a:t>Так же к испытаниям спортивного характера, был добавлен конкурс журналистов. Где наш председатель СТМ Тарасова Юлия написала эссе и получила 2 место.</a:t>
            </a:r>
            <a:br>
              <a:rPr lang="ru-RU" sz="1200" dirty="0"/>
            </a:br>
            <a:r>
              <a:rPr lang="ru-RU" sz="1200" dirty="0"/>
              <a:t>Кубок, медали и множество грамот принесли ребята нашему заводу.</a:t>
            </a:r>
            <a:br>
              <a:rPr lang="ru-RU" sz="1200" dirty="0"/>
            </a:br>
            <a:r>
              <a:rPr lang="ru-RU" sz="1200" dirty="0"/>
              <a:t>Отдельно хочется отметить Шабанову Наталью и Маркина Ивана, которое заняли 3 и 1 место в личном зачете среди всех участников фестиваля.</a:t>
            </a:r>
          </a:p>
        </p:txBody>
      </p:sp>
      <p:pic>
        <p:nvPicPr>
          <p:cNvPr id="10242" name="Picture 2" descr="C:\Users\TarasovaYV\Desktop\цк\Kqv6Vp27aaI.jpg"/>
          <p:cNvPicPr>
            <a:picLocks noChangeAspect="1" noChangeArrowheads="1"/>
          </p:cNvPicPr>
          <p:nvPr/>
        </p:nvPicPr>
        <p:blipFill>
          <a:blip r:embed="rId2" cstate="print"/>
          <a:srcRect/>
          <a:stretch>
            <a:fillRect/>
          </a:stretch>
        </p:blipFill>
        <p:spPr bwMode="auto">
          <a:xfrm>
            <a:off x="141839" y="3071810"/>
            <a:ext cx="2287021" cy="1524085"/>
          </a:xfrm>
          <a:prstGeom prst="rect">
            <a:avLst/>
          </a:prstGeom>
          <a:noFill/>
        </p:spPr>
      </p:pic>
      <p:pic>
        <p:nvPicPr>
          <p:cNvPr id="10243" name="Picture 3" descr="C:\Users\TarasovaYV\Desktop\цк\HtiM5SlbJbI.jpg"/>
          <p:cNvPicPr>
            <a:picLocks noChangeAspect="1" noChangeArrowheads="1"/>
          </p:cNvPicPr>
          <p:nvPr/>
        </p:nvPicPr>
        <p:blipFill>
          <a:blip r:embed="rId3" cstate="print"/>
          <a:srcRect/>
          <a:stretch>
            <a:fillRect/>
          </a:stretch>
        </p:blipFill>
        <p:spPr bwMode="auto">
          <a:xfrm>
            <a:off x="6326937" y="5000636"/>
            <a:ext cx="2388467" cy="1791350"/>
          </a:xfrm>
          <a:prstGeom prst="rect">
            <a:avLst/>
          </a:prstGeom>
          <a:noFill/>
        </p:spPr>
      </p:pic>
      <p:pic>
        <p:nvPicPr>
          <p:cNvPr id="10244" name="Picture 4" descr="C:\Users\TarasovaYV\Desktop\цк\BVIzMcb5Emk.jpg"/>
          <p:cNvPicPr>
            <a:picLocks noChangeAspect="1" noChangeArrowheads="1"/>
          </p:cNvPicPr>
          <p:nvPr/>
        </p:nvPicPr>
        <p:blipFill>
          <a:blip r:embed="rId4" cstate="print"/>
          <a:srcRect/>
          <a:stretch>
            <a:fillRect/>
          </a:stretch>
        </p:blipFill>
        <p:spPr bwMode="auto">
          <a:xfrm>
            <a:off x="142844" y="4839900"/>
            <a:ext cx="2500330" cy="1875248"/>
          </a:xfrm>
          <a:prstGeom prst="rect">
            <a:avLst/>
          </a:prstGeom>
          <a:noFill/>
        </p:spPr>
      </p:pic>
      <p:pic>
        <p:nvPicPr>
          <p:cNvPr id="10246" name="Picture 6" descr="C:\Users\TarasovaYV\Desktop\цк\2rv4WS4XEDA.jpg"/>
          <p:cNvPicPr>
            <a:picLocks noChangeAspect="1" noChangeArrowheads="1"/>
          </p:cNvPicPr>
          <p:nvPr/>
        </p:nvPicPr>
        <p:blipFill>
          <a:blip r:embed="rId5" cstate="print"/>
          <a:srcRect/>
          <a:stretch>
            <a:fillRect/>
          </a:stretch>
        </p:blipFill>
        <p:spPr bwMode="auto">
          <a:xfrm>
            <a:off x="3428992" y="5072743"/>
            <a:ext cx="2571768" cy="1713843"/>
          </a:xfrm>
          <a:prstGeom prst="rect">
            <a:avLst/>
          </a:prstGeom>
          <a:noFill/>
        </p:spPr>
      </p:pic>
      <p:pic>
        <p:nvPicPr>
          <p:cNvPr id="8" name="Picture 2" descr="D:\ФОТОХРАНИЛИЩЕ\афиши\ТАРАСОВА ПРЕЗЕНТАЦИЯ 2018 март.jpg"/>
          <p:cNvPicPr>
            <a:picLocks noChangeAspect="1" noChangeArrowheads="1"/>
          </p:cNvPicPr>
          <p:nvPr/>
        </p:nvPicPr>
        <p:blipFill>
          <a:blip r:embed="rId6"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 y="1571612"/>
            <a:ext cx="9144032" cy="3600986"/>
          </a:xfrm>
          <a:prstGeom prst="rect">
            <a:avLst/>
          </a:prstGeom>
          <a:noFill/>
        </p:spPr>
        <p:txBody>
          <a:bodyPr wrap="square" rtlCol="0">
            <a:spAutoFit/>
          </a:bodyPr>
          <a:lstStyle/>
          <a:p>
            <a:pPr algn="ctr"/>
            <a:r>
              <a:rPr lang="ru-RU" sz="1200" b="1" dirty="0"/>
              <a:t>24 октября в стенах нашего завода встретились сильнейшие среди своих подразделений для того, что бы вновь разыграть кубок игры </a:t>
            </a:r>
            <a:r>
              <a:rPr lang="ru-RU" sz="1200" b="1" dirty="0" err="1"/>
              <a:t>Брейн-ринг</a:t>
            </a:r>
            <a:r>
              <a:rPr lang="ru-RU" sz="1200" b="1" dirty="0"/>
              <a:t>.</a:t>
            </a:r>
            <a:r>
              <a:rPr lang="ru-RU" sz="1200" dirty="0"/>
              <a:t> </a:t>
            </a:r>
          </a:p>
          <a:p>
            <a:pPr algn="ctr"/>
            <a:r>
              <a:rPr lang="ru-RU" sz="1200" dirty="0"/>
              <a:t>По традиции игру открывали директор по персоналу и общим вопросам Ермилов Юрий Иванович, а так же председатель ППО в ОАО АМЗ Плешакова Татьяна Вячеславовна.</a:t>
            </a:r>
            <a:br>
              <a:rPr lang="ru-RU" sz="1200" dirty="0"/>
            </a:br>
            <a:r>
              <a:rPr lang="ru-RU" sz="1200" dirty="0"/>
              <a:t>В этот раз на игре было много приглашенных гостей. Члены координационного молодёжного совета профсоюза автомобильного и сельскохозяйственного машиностроения: специалист по организационной работе НООП АСМ Синев Михаил Михайлович, а так же председатель ППО в ОАО «ЗЗГТ» Денисова Наталья Николаевна. Представители НПФ «Социум»: директор филиала НПФ «Социум» Лысов Сергей Алексеевич, а так же начальник отдела по работе с клиентами </a:t>
            </a:r>
            <a:r>
              <a:rPr lang="ru-RU" sz="1200" dirty="0" err="1"/>
              <a:t>Ланграф</a:t>
            </a:r>
            <a:r>
              <a:rPr lang="ru-RU" sz="1200" dirty="0"/>
              <a:t> Вадим Аркадьевич.</a:t>
            </a:r>
            <a:br>
              <a:rPr lang="ru-RU" sz="1200" dirty="0"/>
            </a:br>
            <a:r>
              <a:rPr lang="ru-RU" sz="1200" dirty="0"/>
              <a:t>В нелегкой битве победу одержала команда " Дружба" (МСЦ-1), 2 место заняла команда " Авантюристы" (инструментальный цех), 3 место досталось команде "Технари" (РМЦ) и 4 место –команда " Арена STARS". (МСЦ-7).</a:t>
            </a:r>
            <a:br>
              <a:rPr lang="ru-RU" sz="1200" dirty="0"/>
            </a:br>
            <a:r>
              <a:rPr lang="ru-RU" sz="1200" dirty="0"/>
              <a:t>Победитель конкурса капитанов Федотов Николай Алексеевич – капитан команды инструментального цеха. </a:t>
            </a:r>
            <a:br>
              <a:rPr lang="ru-RU" sz="1200" dirty="0"/>
            </a:br>
            <a:r>
              <a:rPr lang="ru-RU" sz="1200" dirty="0"/>
              <a:t>Все участники получили на память от Первичной профсоюзной организации сувениры с логотипом ППО в ОАО «АМЗ» и кружки с символикой мероприятия, так же призеры получили дипломы и денежные вознаграждения. Победитель - команда МСЦ-1 - получила переходящий Кубок (второй год подряд). От ведущего была проведена игра со зрителями: 20 вопросов, за правильный ответ все участники получили ручки с логотипом Профсоюза АСМ. </a:t>
            </a:r>
            <a:br>
              <a:rPr lang="ru-RU" sz="1200" dirty="0"/>
            </a:br>
            <a:r>
              <a:rPr lang="ru-RU" sz="1200" dirty="0"/>
              <a:t>Представители негосударственного фонда "Социум" вручили дополнительные призы команде–победителю и победителю конкурса капитанов Федотову Н.А., как старейшему клиенту НПФ «Социум». Плюс ко всему </a:t>
            </a:r>
            <a:r>
              <a:rPr lang="ru-RU" sz="1200" dirty="0" err="1"/>
              <a:t>спецприз</a:t>
            </a:r>
            <a:r>
              <a:rPr lang="ru-RU" sz="1200" dirty="0"/>
              <a:t> был получен начальником цеха РМЦ Ждановым Сергеем Викторовичем, возглавившему цеховую команду. Члены Нижегородского молодёжного совета во главе с нашим председателем молодежи Тарасовой Юлией вручили приз самому активному участнику игры, по их мнению, </a:t>
            </a:r>
            <a:r>
              <a:rPr lang="ru-RU" sz="1200" dirty="0" err="1"/>
              <a:t>Безгину</a:t>
            </a:r>
            <a:r>
              <a:rPr lang="ru-RU" sz="1200" dirty="0"/>
              <a:t> Михаилу.</a:t>
            </a:r>
          </a:p>
        </p:txBody>
      </p:sp>
      <p:pic>
        <p:nvPicPr>
          <p:cNvPr id="11266" name="Picture 2" descr="C:\Users\TarasovaYV\Desktop\цк\6RyEjHwuZOA.jpg"/>
          <p:cNvPicPr>
            <a:picLocks noChangeAspect="1" noChangeArrowheads="1"/>
          </p:cNvPicPr>
          <p:nvPr/>
        </p:nvPicPr>
        <p:blipFill>
          <a:blip r:embed="rId2" cstate="print"/>
          <a:srcRect/>
          <a:stretch>
            <a:fillRect/>
          </a:stretch>
        </p:blipFill>
        <p:spPr bwMode="auto">
          <a:xfrm>
            <a:off x="142844" y="5143513"/>
            <a:ext cx="2429732" cy="1613494"/>
          </a:xfrm>
          <a:prstGeom prst="rect">
            <a:avLst/>
          </a:prstGeom>
          <a:noFill/>
        </p:spPr>
      </p:pic>
      <p:pic>
        <p:nvPicPr>
          <p:cNvPr id="11268" name="Picture 4" descr="C:\Users\TarasovaYV\Desktop\цк\sSa892Ie73o.jpg"/>
          <p:cNvPicPr>
            <a:picLocks noChangeAspect="1" noChangeArrowheads="1"/>
          </p:cNvPicPr>
          <p:nvPr/>
        </p:nvPicPr>
        <p:blipFill>
          <a:blip r:embed="rId3" cstate="print"/>
          <a:srcRect/>
          <a:stretch>
            <a:fillRect/>
          </a:stretch>
        </p:blipFill>
        <p:spPr bwMode="auto">
          <a:xfrm>
            <a:off x="6572264" y="5143512"/>
            <a:ext cx="2474277" cy="1643074"/>
          </a:xfrm>
          <a:prstGeom prst="rect">
            <a:avLst/>
          </a:prstGeom>
          <a:noFill/>
        </p:spPr>
      </p:pic>
      <p:pic>
        <p:nvPicPr>
          <p:cNvPr id="6" name="Picture 2" descr="D:\ФОТОХРАНИЛИЩЕ\афиши\ТАРАСОВА ПРЕЗЕНТАЦИЯ 2018 март.jpg"/>
          <p:cNvPicPr>
            <a:picLocks noChangeAspect="1" noChangeArrowheads="1"/>
          </p:cNvPicPr>
          <p:nvPr/>
        </p:nvPicPr>
        <p:blipFill>
          <a:blip r:embed="rId4"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857364"/>
            <a:ext cx="5072066" cy="4524315"/>
          </a:xfrm>
          <a:prstGeom prst="rect">
            <a:avLst/>
          </a:prstGeom>
          <a:noFill/>
        </p:spPr>
        <p:txBody>
          <a:bodyPr wrap="square" rtlCol="0">
            <a:spAutoFit/>
          </a:bodyPr>
          <a:lstStyle/>
          <a:p>
            <a:pPr algn="ctr"/>
            <a:r>
              <a:rPr lang="ru-RU" sz="1200" b="1" dirty="0"/>
              <a:t>Ежегодно отмечается по всему миру 1 декабря</a:t>
            </a:r>
            <a:r>
              <a:rPr lang="ru-RU" sz="1200" dirty="0"/>
              <a:t>. Этот День стал одним из самых важных международных дней, связанных с вопросами здравоохранения и одной из ключевых возможностей повышения информированности, воздания должной памяти погибших от болезни, и возможности отметить такие достижения как расширение доступа к лечению и мерам по профилактике. </a:t>
            </a:r>
            <a:br>
              <a:rPr lang="ru-RU" sz="1200" dirty="0"/>
            </a:br>
            <a:r>
              <a:rPr lang="ru-RU" sz="1200" dirty="0"/>
              <a:t>Во всем мире сегодня говорят о </a:t>
            </a:r>
            <a:r>
              <a:rPr lang="ru-RU" sz="1200" dirty="0" err="1"/>
              <a:t>СПИДе</a:t>
            </a:r>
            <a:r>
              <a:rPr lang="ru-RU" sz="1200" dirty="0"/>
              <a:t>, </a:t>
            </a:r>
            <a:r>
              <a:rPr lang="ru-RU" sz="1200" dirty="0" err="1"/>
              <a:t>о</a:t>
            </a:r>
            <a:r>
              <a:rPr lang="ru-RU" sz="1200" dirty="0"/>
              <a:t> том, какую угрозу существованию человечества несет эта глобальная эпидемия, о масштабах этой трагедии, о том, что эта чума 20, а теперь уже и 21 века угрожает существованию человечества… и, конечно же, о том, как остановить глобальное распространение эпидемии ВИЧ/</a:t>
            </a:r>
            <a:r>
              <a:rPr lang="ru-RU" sz="1200" dirty="0" err="1"/>
              <a:t>СПИДа</a:t>
            </a:r>
            <a:r>
              <a:rPr lang="ru-RU" sz="1200" dirty="0"/>
              <a:t>. </a:t>
            </a:r>
            <a:br>
              <a:rPr lang="ru-RU" sz="1200" dirty="0"/>
            </a:br>
            <a:r>
              <a:rPr lang="ru-RU" sz="1200" dirty="0"/>
              <a:t>Впервые этот день провозглашён в 1988 году. День учрежден с целью повышения осведомлённости об эпидемии </a:t>
            </a:r>
            <a:r>
              <a:rPr lang="ru-RU" sz="1200" dirty="0" err="1"/>
              <a:t>СПИДа</a:t>
            </a:r>
            <a:r>
              <a:rPr lang="ru-RU" sz="1200" dirty="0"/>
              <a:t>, вызванной распространением ВИЧ-инфекции, а также как день памяти жертв этого заболевания.</a:t>
            </a:r>
            <a:br>
              <a:rPr lang="ru-RU" sz="1200" dirty="0"/>
            </a:br>
            <a:r>
              <a:rPr lang="ru-RU" sz="1200" dirty="0"/>
              <a:t>Активисты совета трудовой молодёжи при поддержки первичной профсоюзной организации, а так же администрации завода рано утром 4 декабря вышли к проходной завода, встретить заводчан и напомнить об этом страшном заболевании.</a:t>
            </a:r>
            <a:br>
              <a:rPr lang="ru-RU" sz="1200" dirty="0"/>
            </a:br>
            <a:r>
              <a:rPr lang="ru-RU" sz="1200" dirty="0"/>
              <a:t>Ребята раздали более тысячи листовок с пропагандой здорового образа жизни, в которые были вложены красные ленты - символ солидарности в борьбе со </a:t>
            </a:r>
            <a:r>
              <a:rPr lang="ru-RU" sz="1200" dirty="0" err="1"/>
              <a:t>СПИДом</a:t>
            </a:r>
            <a:r>
              <a:rPr lang="ru-RU" sz="1200" dirty="0"/>
              <a:t>!</a:t>
            </a:r>
            <a:br>
              <a:rPr lang="ru-RU" sz="1200" dirty="0"/>
            </a:br>
            <a:r>
              <a:rPr lang="ru-RU" sz="1200" dirty="0"/>
              <a:t>Не смотря на то, что это было утро понедельника, ребята не побоялись начать день, рабочую неделю с просьбы понимания данной трагедии.</a:t>
            </a:r>
          </a:p>
        </p:txBody>
      </p:sp>
      <p:pic>
        <p:nvPicPr>
          <p:cNvPr id="13314" name="Picture 2" descr="C:\Users\TarasovaYV\Desktop\цк\4jE5yRC-JpM.jpg"/>
          <p:cNvPicPr>
            <a:picLocks noChangeAspect="1" noChangeArrowheads="1"/>
          </p:cNvPicPr>
          <p:nvPr/>
        </p:nvPicPr>
        <p:blipFill>
          <a:blip r:embed="rId2" cstate="print"/>
          <a:srcRect/>
          <a:stretch>
            <a:fillRect/>
          </a:stretch>
        </p:blipFill>
        <p:spPr bwMode="auto">
          <a:xfrm>
            <a:off x="5072066" y="5000636"/>
            <a:ext cx="2603011" cy="1728562"/>
          </a:xfrm>
          <a:prstGeom prst="rect">
            <a:avLst/>
          </a:prstGeom>
          <a:noFill/>
        </p:spPr>
      </p:pic>
      <p:pic>
        <p:nvPicPr>
          <p:cNvPr id="13315" name="Picture 3" descr="C:\Users\TarasovaYV\Desktop\цк\4V9M8A9H-C0.jpg"/>
          <p:cNvPicPr>
            <a:picLocks noChangeAspect="1" noChangeArrowheads="1"/>
          </p:cNvPicPr>
          <p:nvPr/>
        </p:nvPicPr>
        <p:blipFill>
          <a:blip r:embed="rId3" cstate="print"/>
          <a:srcRect/>
          <a:stretch>
            <a:fillRect/>
          </a:stretch>
        </p:blipFill>
        <p:spPr bwMode="auto">
          <a:xfrm>
            <a:off x="6500826" y="3143248"/>
            <a:ext cx="2500330" cy="1660376"/>
          </a:xfrm>
          <a:prstGeom prst="rect">
            <a:avLst/>
          </a:prstGeom>
          <a:noFill/>
        </p:spPr>
      </p:pic>
      <p:pic>
        <p:nvPicPr>
          <p:cNvPr id="13316" name="Picture 4" descr="C:\Users\TarasovaYV\Desktop\цк\8vdrvf8LLtY.jpg"/>
          <p:cNvPicPr>
            <a:picLocks noChangeAspect="1" noChangeArrowheads="1"/>
          </p:cNvPicPr>
          <p:nvPr/>
        </p:nvPicPr>
        <p:blipFill>
          <a:blip r:embed="rId4" cstate="print"/>
          <a:srcRect/>
          <a:stretch>
            <a:fillRect/>
          </a:stretch>
        </p:blipFill>
        <p:spPr bwMode="auto">
          <a:xfrm>
            <a:off x="5214942" y="1928802"/>
            <a:ext cx="1643074" cy="1091104"/>
          </a:xfrm>
          <a:prstGeom prst="rect">
            <a:avLst/>
          </a:prstGeom>
          <a:noFill/>
        </p:spPr>
      </p:pic>
      <p:pic>
        <p:nvPicPr>
          <p:cNvPr id="7" name="Picture 2" descr="D:\ФОТОХРАНИЛИЩЕ\афиши\ТАРАСОВА ПРЕЗЕНТАЦИЯ 2018 март.jpg"/>
          <p:cNvPicPr>
            <a:picLocks noChangeAspect="1" noChangeArrowheads="1"/>
          </p:cNvPicPr>
          <p:nvPr/>
        </p:nvPicPr>
        <p:blipFill>
          <a:blip r:embed="rId5"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7554" y="1495372"/>
            <a:ext cx="5786478" cy="2862322"/>
          </a:xfrm>
          <a:prstGeom prst="rect">
            <a:avLst/>
          </a:prstGeom>
          <a:noFill/>
        </p:spPr>
        <p:txBody>
          <a:bodyPr wrap="square" rtlCol="0">
            <a:spAutoFit/>
          </a:bodyPr>
          <a:lstStyle/>
          <a:p>
            <a:pPr algn="ctr"/>
            <a:r>
              <a:rPr lang="ru-RU" sz="1200" b="1" dirty="0"/>
              <a:t>25 декабря, по доброй традиции в конце года, активисты совета трудовой молодёжи, сделали подарок для самых маленьких жителей нашего города.</a:t>
            </a:r>
            <a:r>
              <a:rPr lang="ru-RU" sz="1200" dirty="0"/>
              <a:t> </a:t>
            </a:r>
            <a:br>
              <a:rPr lang="ru-RU" sz="1200" dirty="0"/>
            </a:br>
            <a:r>
              <a:rPr lang="ru-RU" sz="1200" dirty="0"/>
              <a:t>В течении дня ребята посетили 3 социальных приюта: </a:t>
            </a:r>
            <a:br>
              <a:rPr lang="ru-RU" sz="1200" dirty="0"/>
            </a:br>
            <a:r>
              <a:rPr lang="ru-RU" sz="1200" dirty="0"/>
              <a:t>- Центр реабилитации детей - инвалидов на ул. Ступина </a:t>
            </a:r>
            <a:br>
              <a:rPr lang="ru-RU" sz="1200" dirty="0"/>
            </a:br>
            <a:r>
              <a:rPr lang="ru-RU" sz="1200" dirty="0"/>
              <a:t>- Социальный приют для детей и подростков на ул. Кирова </a:t>
            </a:r>
            <a:br>
              <a:rPr lang="ru-RU" sz="1200" dirty="0"/>
            </a:br>
            <a:r>
              <a:rPr lang="ru-RU" sz="1200" dirty="0"/>
              <a:t>- Социально - реабилитационный центр для несовершеннолетних детей </a:t>
            </a:r>
            <a:r>
              <a:rPr lang="ru-RU" sz="1200" dirty="0" err="1"/>
              <a:t>Арзамасского</a:t>
            </a:r>
            <a:r>
              <a:rPr lang="ru-RU" sz="1200" dirty="0"/>
              <a:t> района в р.п. Выездное </a:t>
            </a:r>
            <a:br>
              <a:rPr lang="ru-RU" sz="1200" dirty="0"/>
            </a:br>
            <a:br>
              <a:rPr lang="ru-RU" sz="1200" dirty="0"/>
            </a:br>
            <a:r>
              <a:rPr lang="ru-RU" sz="1200" dirty="0"/>
              <a:t>Для деток было показано представление заранее отрепетированное и поставленное активом совета. За сценарий отдельное спасибо </a:t>
            </a:r>
            <a:r>
              <a:rPr lang="ru-RU" sz="1200" dirty="0" err="1"/>
              <a:t>Кирилкину</a:t>
            </a:r>
            <a:r>
              <a:rPr lang="ru-RU" sz="1200" dirty="0"/>
              <a:t> Василию. В конце представления все получили сладкие подарки. Эмоции и слёзы радости были на лице этих чудесных крох, которые так хотят верить в чудо! Общее количество детей составило более 70 человек. </a:t>
            </a:r>
            <a:br>
              <a:rPr lang="ru-RU" sz="1200" dirty="0"/>
            </a:br>
            <a:r>
              <a:rPr lang="ru-RU" sz="1200" dirty="0"/>
              <a:t>Дети - это наше будущее! АМЗ помнит и каждый год заботиться о детках, которые попали в не простую жизненную ситуацию.</a:t>
            </a:r>
          </a:p>
        </p:txBody>
      </p:sp>
      <p:pic>
        <p:nvPicPr>
          <p:cNvPr id="14339" name="Picture 3" descr="C:\Users\TarasovaYV\Desktop\цк\npgjRaKS2ks.jpg"/>
          <p:cNvPicPr>
            <a:picLocks noChangeAspect="1" noChangeArrowheads="1"/>
          </p:cNvPicPr>
          <p:nvPr/>
        </p:nvPicPr>
        <p:blipFill>
          <a:blip r:embed="rId2" cstate="print"/>
          <a:srcRect/>
          <a:stretch>
            <a:fillRect/>
          </a:stretch>
        </p:blipFill>
        <p:spPr bwMode="auto">
          <a:xfrm>
            <a:off x="6072198" y="5143512"/>
            <a:ext cx="2280279" cy="1514248"/>
          </a:xfrm>
          <a:prstGeom prst="rect">
            <a:avLst/>
          </a:prstGeom>
          <a:noFill/>
        </p:spPr>
      </p:pic>
      <p:pic>
        <p:nvPicPr>
          <p:cNvPr id="14340" name="Picture 4" descr="C:\Users\TarasovaYV\Desktop\цк\sCCkSiH7U_k.jpg"/>
          <p:cNvPicPr>
            <a:picLocks noChangeAspect="1" noChangeArrowheads="1"/>
          </p:cNvPicPr>
          <p:nvPr/>
        </p:nvPicPr>
        <p:blipFill>
          <a:blip r:embed="rId3" cstate="print"/>
          <a:srcRect/>
          <a:stretch>
            <a:fillRect/>
          </a:stretch>
        </p:blipFill>
        <p:spPr bwMode="auto">
          <a:xfrm>
            <a:off x="142844" y="4986586"/>
            <a:ext cx="2710588" cy="1800000"/>
          </a:xfrm>
          <a:prstGeom prst="rect">
            <a:avLst/>
          </a:prstGeom>
          <a:noFill/>
        </p:spPr>
      </p:pic>
      <p:pic>
        <p:nvPicPr>
          <p:cNvPr id="14341" name="Picture 5" descr="C:\Users\TarasovaYV\Desktop\цк\uVN7-iLw0mo.jpg"/>
          <p:cNvPicPr>
            <a:picLocks noChangeAspect="1" noChangeArrowheads="1"/>
          </p:cNvPicPr>
          <p:nvPr/>
        </p:nvPicPr>
        <p:blipFill>
          <a:blip r:embed="rId4" cstate="print"/>
          <a:srcRect/>
          <a:stretch>
            <a:fillRect/>
          </a:stretch>
        </p:blipFill>
        <p:spPr bwMode="auto">
          <a:xfrm>
            <a:off x="3075858" y="4415082"/>
            <a:ext cx="2710588" cy="1800000"/>
          </a:xfrm>
          <a:prstGeom prst="rect">
            <a:avLst/>
          </a:prstGeom>
          <a:noFill/>
        </p:spPr>
      </p:pic>
      <p:pic>
        <p:nvPicPr>
          <p:cNvPr id="14338" name="Picture 2" descr="C:\Users\TarasovaYV\Desktop\цк\jzIE088fibw.jpg"/>
          <p:cNvPicPr>
            <a:picLocks noChangeAspect="1" noChangeArrowheads="1"/>
          </p:cNvPicPr>
          <p:nvPr/>
        </p:nvPicPr>
        <p:blipFill>
          <a:blip r:embed="rId5" cstate="print"/>
          <a:srcRect/>
          <a:stretch>
            <a:fillRect/>
          </a:stretch>
        </p:blipFill>
        <p:spPr bwMode="auto">
          <a:xfrm>
            <a:off x="142844" y="2343380"/>
            <a:ext cx="2710588" cy="1800000"/>
          </a:xfrm>
          <a:prstGeom prst="rect">
            <a:avLst/>
          </a:prstGeom>
          <a:noFill/>
        </p:spPr>
      </p:pic>
      <p:pic>
        <p:nvPicPr>
          <p:cNvPr id="8" name="Picture 2" descr="D:\ФОТОХРАНИЛИЩЕ\афиши\ТАРАСОВА ПРЕЗЕНТАЦИЯ 2018 март.jpg"/>
          <p:cNvPicPr>
            <a:picLocks noChangeAspect="1" noChangeArrowheads="1"/>
          </p:cNvPicPr>
          <p:nvPr/>
        </p:nvPicPr>
        <p:blipFill>
          <a:blip r:embed="rId6"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TarasovaYV\Desktop\пп\RBMJy8c1Z7Q.jpg"/>
          <p:cNvPicPr>
            <a:picLocks noChangeAspect="1" noChangeArrowheads="1"/>
          </p:cNvPicPr>
          <p:nvPr/>
        </p:nvPicPr>
        <p:blipFill>
          <a:blip r:embed="rId2" cstate="print"/>
          <a:srcRect/>
          <a:stretch>
            <a:fillRect/>
          </a:stretch>
        </p:blipFill>
        <p:spPr bwMode="auto">
          <a:xfrm>
            <a:off x="4302969" y="5357826"/>
            <a:ext cx="2126419" cy="1412075"/>
          </a:xfrm>
          <a:prstGeom prst="rect">
            <a:avLst/>
          </a:prstGeom>
          <a:noFill/>
        </p:spPr>
      </p:pic>
      <p:pic>
        <p:nvPicPr>
          <p:cNvPr id="1028" name="Picture 4" descr="C:\Users\TarasovaYV\Desktop\пп\uHeDxH9XqOM.jpg"/>
          <p:cNvPicPr>
            <a:picLocks noChangeAspect="1" noChangeArrowheads="1"/>
          </p:cNvPicPr>
          <p:nvPr/>
        </p:nvPicPr>
        <p:blipFill>
          <a:blip r:embed="rId3" cstate="print"/>
          <a:srcRect/>
          <a:stretch>
            <a:fillRect/>
          </a:stretch>
        </p:blipFill>
        <p:spPr bwMode="auto">
          <a:xfrm>
            <a:off x="4451816" y="1857364"/>
            <a:ext cx="3334894" cy="2214578"/>
          </a:xfrm>
          <a:prstGeom prst="rect">
            <a:avLst/>
          </a:prstGeom>
          <a:noFill/>
        </p:spPr>
      </p:pic>
      <p:sp>
        <p:nvSpPr>
          <p:cNvPr id="8" name="TextBox 7"/>
          <p:cNvSpPr txBox="1"/>
          <p:nvPr/>
        </p:nvSpPr>
        <p:spPr>
          <a:xfrm>
            <a:off x="71406" y="1714488"/>
            <a:ext cx="4214842" cy="5078313"/>
          </a:xfrm>
          <a:prstGeom prst="rect">
            <a:avLst/>
          </a:prstGeom>
          <a:noFill/>
        </p:spPr>
        <p:txBody>
          <a:bodyPr wrap="square" rtlCol="0">
            <a:spAutoFit/>
          </a:bodyPr>
          <a:lstStyle/>
          <a:p>
            <a:pPr algn="ctr"/>
            <a:r>
              <a:rPr lang="ru-RU" sz="1200" b="1" dirty="0"/>
              <a:t>Третий год подряд администрация завода радует молодых машиностроителей новогодней вечеринкой в самых лучших заведениях города. 27 декабря в замке "Де - </a:t>
            </a:r>
            <a:r>
              <a:rPr lang="ru-RU" sz="1200" b="1" dirty="0" err="1"/>
              <a:t>санти</a:t>
            </a:r>
            <a:r>
              <a:rPr lang="ru-RU" sz="1200" b="1" dirty="0"/>
              <a:t>" собралась самая шумная и весёлая компания молодых заводчан. </a:t>
            </a:r>
            <a:br>
              <a:rPr lang="ru-RU" sz="1200" dirty="0"/>
            </a:br>
            <a:r>
              <a:rPr lang="ru-RU" sz="1200" dirty="0"/>
              <a:t>Конкурсы, шутки, живая музыка, танцы, лазерное шоу и конечно же дед Мороз и снегурочка радовали машиностроителей в течении всего вечера. </a:t>
            </a:r>
            <a:br>
              <a:rPr lang="ru-RU" sz="1200" dirty="0"/>
            </a:br>
            <a:r>
              <a:rPr lang="ru-RU" sz="1200" dirty="0"/>
              <a:t>От лица управляющего директора Смирнова С.Н. выступила с поздравлениями председатель СТМ Тарасова Ю.В. Пожелав молодым специалистам не иссекаемой бодрости духа и карьерного роста.</a:t>
            </a:r>
            <a:br>
              <a:rPr lang="ru-RU" sz="1200" dirty="0"/>
            </a:br>
            <a:r>
              <a:rPr lang="ru-RU" sz="1200" dirty="0"/>
              <a:t>В течении вечера активисты совета трудовой молодёжи были награждены благодарственными письмами и памятными подарками за активное участие в жизни завода и развитие молодёжной политики на ПАО АМЗ. Ведущий праздника, шоумен Александр Овсянников, не давал скучать пришедшим в этот вечер. Зажигательные песни в исполнении Ксении Сутуловой звучали в течении вечера, чередуясь с жаркими танцами коллектива "</a:t>
            </a:r>
            <a:r>
              <a:rPr lang="ru-RU" sz="1200" dirty="0" err="1"/>
              <a:t>Дайкири</a:t>
            </a:r>
            <a:r>
              <a:rPr lang="ru-RU" sz="1200" dirty="0"/>
              <a:t>".</a:t>
            </a:r>
            <a:br>
              <a:rPr lang="ru-RU" sz="1200" dirty="0"/>
            </a:br>
            <a:r>
              <a:rPr lang="ru-RU" sz="1200" dirty="0"/>
              <a:t>Отдельное спасибо Елене </a:t>
            </a:r>
            <a:r>
              <a:rPr lang="ru-RU" sz="1200" dirty="0" err="1"/>
              <a:t>Шаматовой</a:t>
            </a:r>
            <a:r>
              <a:rPr lang="ru-RU" sz="1200" dirty="0"/>
              <a:t>, которая в канун Нового года выиграла лазерное шоу и решила подарить его всем присутствующим.</a:t>
            </a:r>
            <a:br>
              <a:rPr lang="ru-RU" sz="1200" dirty="0"/>
            </a:br>
            <a:r>
              <a:rPr lang="ru-RU" sz="1200" dirty="0"/>
              <a:t>Сближение коллектива в неформальной обстановке вот, чего действительно не хватает в течении всего рабочего года. Заряд сил и предновогоднее настроение подарил нам этот вечер. </a:t>
            </a:r>
          </a:p>
        </p:txBody>
      </p:sp>
      <p:pic>
        <p:nvPicPr>
          <p:cNvPr id="1026" name="Picture 2" descr="C:\Users\TarasovaYV\Desktop\пп\iO6b--XPZp4.jpg"/>
          <p:cNvPicPr>
            <a:picLocks noChangeAspect="1" noChangeArrowheads="1"/>
          </p:cNvPicPr>
          <p:nvPr/>
        </p:nvPicPr>
        <p:blipFill>
          <a:blip r:embed="rId4" cstate="print"/>
          <a:srcRect/>
          <a:stretch>
            <a:fillRect/>
          </a:stretch>
        </p:blipFill>
        <p:spPr bwMode="auto">
          <a:xfrm>
            <a:off x="6500826" y="1714488"/>
            <a:ext cx="2496273" cy="1657682"/>
          </a:xfrm>
          <a:prstGeom prst="rect">
            <a:avLst/>
          </a:prstGeom>
          <a:noFill/>
        </p:spPr>
      </p:pic>
      <p:pic>
        <p:nvPicPr>
          <p:cNvPr id="1027" name="Picture 3" descr="C:\Users\TarasovaYV\Desktop\пп\LdbGTQB85p8.jpg"/>
          <p:cNvPicPr>
            <a:picLocks noChangeAspect="1" noChangeArrowheads="1"/>
          </p:cNvPicPr>
          <p:nvPr/>
        </p:nvPicPr>
        <p:blipFill>
          <a:blip r:embed="rId5" cstate="print"/>
          <a:srcRect/>
          <a:stretch>
            <a:fillRect/>
          </a:stretch>
        </p:blipFill>
        <p:spPr bwMode="auto">
          <a:xfrm>
            <a:off x="7286644" y="3500438"/>
            <a:ext cx="1721236" cy="1143008"/>
          </a:xfrm>
          <a:prstGeom prst="rect">
            <a:avLst/>
          </a:prstGeom>
          <a:noFill/>
        </p:spPr>
      </p:pic>
      <p:pic>
        <p:nvPicPr>
          <p:cNvPr id="1029" name="Picture 5" descr="C:\Users\TarasovaYV\Desktop\пп\1VR-n2HgyJw.jpg"/>
          <p:cNvPicPr>
            <a:picLocks noChangeAspect="1" noChangeArrowheads="1"/>
          </p:cNvPicPr>
          <p:nvPr/>
        </p:nvPicPr>
        <p:blipFill>
          <a:blip r:embed="rId6" cstate="print"/>
          <a:srcRect/>
          <a:stretch>
            <a:fillRect/>
          </a:stretch>
        </p:blipFill>
        <p:spPr bwMode="auto">
          <a:xfrm>
            <a:off x="5786446" y="4000504"/>
            <a:ext cx="1626353" cy="1080000"/>
          </a:xfrm>
          <a:prstGeom prst="rect">
            <a:avLst/>
          </a:prstGeom>
          <a:noFill/>
        </p:spPr>
      </p:pic>
      <p:pic>
        <p:nvPicPr>
          <p:cNvPr id="1030" name="Picture 6" descr="C:\Users\TarasovaYV\Desktop\пп\NTnh6SrfD4w.jpg"/>
          <p:cNvPicPr>
            <a:picLocks noChangeAspect="1" noChangeArrowheads="1"/>
          </p:cNvPicPr>
          <p:nvPr/>
        </p:nvPicPr>
        <p:blipFill>
          <a:blip r:embed="rId7" cstate="print"/>
          <a:srcRect/>
          <a:stretch>
            <a:fillRect/>
          </a:stretch>
        </p:blipFill>
        <p:spPr bwMode="auto">
          <a:xfrm>
            <a:off x="4374407" y="4214818"/>
            <a:ext cx="1626353" cy="1080000"/>
          </a:xfrm>
          <a:prstGeom prst="rect">
            <a:avLst/>
          </a:prstGeom>
          <a:noFill/>
        </p:spPr>
      </p:pic>
      <p:pic>
        <p:nvPicPr>
          <p:cNvPr id="1033" name="Picture 9" descr="C:\Users\TarasovaYV\Desktop\пп\OBBpRrOSTRQ.jpg"/>
          <p:cNvPicPr>
            <a:picLocks noChangeAspect="1" noChangeArrowheads="1"/>
          </p:cNvPicPr>
          <p:nvPr/>
        </p:nvPicPr>
        <p:blipFill>
          <a:blip r:embed="rId8" cstate="print"/>
          <a:srcRect/>
          <a:stretch>
            <a:fillRect/>
          </a:stretch>
        </p:blipFill>
        <p:spPr bwMode="auto">
          <a:xfrm>
            <a:off x="7286644" y="4786322"/>
            <a:ext cx="1721236" cy="1143008"/>
          </a:xfrm>
          <a:prstGeom prst="rect">
            <a:avLst/>
          </a:prstGeom>
          <a:noFill/>
        </p:spPr>
      </p:pic>
      <p:pic>
        <p:nvPicPr>
          <p:cNvPr id="1031" name="Picture 7" descr="C:\Users\TarasovaYV\Desktop\пп\DLnqoVx4uVg.jpg"/>
          <p:cNvPicPr>
            <a:picLocks noChangeAspect="1" noChangeArrowheads="1"/>
          </p:cNvPicPr>
          <p:nvPr/>
        </p:nvPicPr>
        <p:blipFill>
          <a:blip r:embed="rId9" cstate="print"/>
          <a:srcRect/>
          <a:stretch>
            <a:fillRect/>
          </a:stretch>
        </p:blipFill>
        <p:spPr bwMode="auto">
          <a:xfrm>
            <a:off x="6072198" y="5286388"/>
            <a:ext cx="1828813" cy="1214446"/>
          </a:xfrm>
          <a:prstGeom prst="rect">
            <a:avLst/>
          </a:prstGeom>
          <a:noFill/>
        </p:spPr>
      </p:pic>
      <p:pic>
        <p:nvPicPr>
          <p:cNvPr id="12" name="Picture 2" descr="D:\ФОТОХРАНИЛИЩЕ\афиши\ТАРАСОВА ПРЕЗЕНТАЦИЯ 2018 март.jpg"/>
          <p:cNvPicPr>
            <a:picLocks noChangeAspect="1" noChangeArrowheads="1"/>
          </p:cNvPicPr>
          <p:nvPr/>
        </p:nvPicPr>
        <p:blipFill>
          <a:blip r:embed="rId10"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arasovaYV\Desktop\цк\FiohTUGVoq0.jpg"/>
          <p:cNvPicPr>
            <a:picLocks noChangeAspect="1" noChangeArrowheads="1"/>
          </p:cNvPicPr>
          <p:nvPr/>
        </p:nvPicPr>
        <p:blipFill>
          <a:blip r:embed="rId2" cstate="print"/>
          <a:srcRect/>
          <a:stretch>
            <a:fillRect/>
          </a:stretch>
        </p:blipFill>
        <p:spPr bwMode="auto">
          <a:xfrm>
            <a:off x="3500429" y="1785926"/>
            <a:ext cx="2714645" cy="2035985"/>
          </a:xfrm>
          <a:prstGeom prst="rect">
            <a:avLst/>
          </a:prstGeom>
          <a:noFill/>
        </p:spPr>
      </p:pic>
      <p:pic>
        <p:nvPicPr>
          <p:cNvPr id="2051" name="Picture 3" descr="C:\Users\TarasovaYV\Desktop\цк\HuiBqGU0-3s.jpg"/>
          <p:cNvPicPr>
            <a:picLocks noChangeAspect="1" noChangeArrowheads="1"/>
          </p:cNvPicPr>
          <p:nvPr/>
        </p:nvPicPr>
        <p:blipFill>
          <a:blip r:embed="rId3" cstate="print"/>
          <a:srcRect/>
          <a:stretch>
            <a:fillRect/>
          </a:stretch>
        </p:blipFill>
        <p:spPr bwMode="auto">
          <a:xfrm>
            <a:off x="3714744" y="4357694"/>
            <a:ext cx="1500198" cy="2000264"/>
          </a:xfrm>
          <a:prstGeom prst="rect">
            <a:avLst/>
          </a:prstGeom>
          <a:noFill/>
        </p:spPr>
      </p:pic>
      <p:pic>
        <p:nvPicPr>
          <p:cNvPr id="2052" name="Picture 4" descr="C:\Users\TarasovaYV\Desktop\цк\doVew8v3CqU.jpg"/>
          <p:cNvPicPr>
            <a:picLocks noChangeAspect="1" noChangeArrowheads="1"/>
          </p:cNvPicPr>
          <p:nvPr/>
        </p:nvPicPr>
        <p:blipFill>
          <a:blip r:embed="rId4" cstate="print"/>
          <a:srcRect/>
          <a:stretch>
            <a:fillRect/>
          </a:stretch>
        </p:blipFill>
        <p:spPr bwMode="auto">
          <a:xfrm>
            <a:off x="6193674" y="4071942"/>
            <a:ext cx="2762270" cy="2071702"/>
          </a:xfrm>
          <a:prstGeom prst="rect">
            <a:avLst/>
          </a:prstGeom>
          <a:noFill/>
        </p:spPr>
      </p:pic>
      <p:sp>
        <p:nvSpPr>
          <p:cNvPr id="6" name="TextBox 5"/>
          <p:cNvSpPr txBox="1"/>
          <p:nvPr/>
        </p:nvSpPr>
        <p:spPr>
          <a:xfrm>
            <a:off x="214282" y="2042592"/>
            <a:ext cx="2786082" cy="3600986"/>
          </a:xfrm>
          <a:prstGeom prst="rect">
            <a:avLst/>
          </a:prstGeom>
          <a:noFill/>
        </p:spPr>
        <p:txBody>
          <a:bodyPr wrap="square" rtlCol="0">
            <a:spAutoFit/>
          </a:bodyPr>
          <a:lstStyle/>
          <a:p>
            <a:pPr algn="ctr"/>
            <a:r>
              <a:rPr lang="ru-RU" sz="1200" b="1" i="1" dirty="0"/>
              <a:t>В течении года действовал проект «</a:t>
            </a:r>
            <a:r>
              <a:rPr lang="ru-RU" sz="1200" b="1" i="1" dirty="0" err="1"/>
              <a:t>АВТОдвижение</a:t>
            </a:r>
            <a:r>
              <a:rPr lang="ru-RU" sz="1200" b="1" i="1" dirty="0"/>
              <a:t>», созданный активистом СТМ Вячеславом Максимовым и председателем Совета молодёжи Тарасовой Юлией, при поддержке Первичной Профсоюзной организации.</a:t>
            </a:r>
            <a:br>
              <a:rPr lang="ru-RU" sz="1200" dirty="0"/>
            </a:br>
            <a:r>
              <a:rPr lang="ru-RU" sz="1200" dirty="0"/>
              <a:t>Автолюбителям были предложены различные игры (с ограничением во времени, в черте города, на личных автомобилях), в которых ежемесячно принимали участие  молодые машиностроители. Все участники получали наклейки с эмблемой «Автодвижение АМЗ».</a:t>
            </a:r>
            <a:br>
              <a:rPr lang="ru-RU" sz="1200" dirty="0"/>
            </a:br>
            <a:r>
              <a:rPr lang="ru-RU" sz="1200" dirty="0"/>
              <a:t>Вся информация освещалась в группе «Молодежь ПАО «АМЗ» в соц. сети </a:t>
            </a:r>
            <a:r>
              <a:rPr lang="ru-RU" sz="1200" dirty="0" err="1"/>
              <a:t>ВКонтакте</a:t>
            </a:r>
            <a:r>
              <a:rPr lang="ru-RU" sz="1200" dirty="0"/>
              <a:t> и на информационных профсоюзных стендах  подразделений.</a:t>
            </a:r>
          </a:p>
        </p:txBody>
      </p:sp>
      <p:pic>
        <p:nvPicPr>
          <p:cNvPr id="8" name="Picture 2" descr="D:\ФОТОХРАНИЛИЩЕ\афиши\ТАРАСОВА ПРЕЗЕНТАЦИЯ 2018 март.jpg"/>
          <p:cNvPicPr>
            <a:picLocks noChangeAspect="1" noChangeArrowheads="1"/>
          </p:cNvPicPr>
          <p:nvPr/>
        </p:nvPicPr>
        <p:blipFill>
          <a:blip r:embed="rId5"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44" y="2359406"/>
            <a:ext cx="5357850" cy="1569660"/>
          </a:xfrm>
          <a:prstGeom prst="rect">
            <a:avLst/>
          </a:prstGeom>
          <a:noFill/>
        </p:spPr>
        <p:txBody>
          <a:bodyPr wrap="square" rtlCol="0">
            <a:spAutoFit/>
          </a:bodyPr>
          <a:lstStyle/>
          <a:p>
            <a:pPr algn="ctr"/>
            <a:r>
              <a:rPr lang="ru-RU" sz="1200" b="1" dirty="0"/>
              <a:t>Уже не первый год активисты совета трудовой молодежи радуют детей и внуков заводчан Новогодними поздравлениями!</a:t>
            </a:r>
            <a:br>
              <a:rPr lang="ru-RU" sz="1200" dirty="0"/>
            </a:br>
            <a:r>
              <a:rPr lang="ru-RU" sz="1200" dirty="0"/>
              <a:t>И этот год не стал исключением, вновь в течении 8 дней две пары заводских Дедов Морозов и Снегурочек дарили радость. 140 адресов объехали наши ребята. 3 недели начиная с ноября кипела работа по сбору заявок и всего за неделю предстояло их обработать. Это добрая традиция из года в год заставляет поверить в чудо. Мы рады что количество заявок с каждым годом растет. Это добрый знак, что и в 2018 мы вновь встретимся с вами!</a:t>
            </a:r>
          </a:p>
        </p:txBody>
      </p:sp>
      <p:pic>
        <p:nvPicPr>
          <p:cNvPr id="15362" name="Picture 2" descr="C:\Users\TarasovaYV\Desktop\цк\XJEHd8dKmoM.jpg"/>
          <p:cNvPicPr>
            <a:picLocks noChangeAspect="1" noChangeArrowheads="1"/>
          </p:cNvPicPr>
          <p:nvPr/>
        </p:nvPicPr>
        <p:blipFill>
          <a:blip r:embed="rId2" cstate="print"/>
          <a:srcRect/>
          <a:stretch>
            <a:fillRect/>
          </a:stretch>
        </p:blipFill>
        <p:spPr bwMode="auto">
          <a:xfrm>
            <a:off x="6143636" y="2956507"/>
            <a:ext cx="2500330" cy="3258575"/>
          </a:xfrm>
          <a:prstGeom prst="rect">
            <a:avLst/>
          </a:prstGeom>
          <a:noFill/>
        </p:spPr>
      </p:pic>
      <p:pic>
        <p:nvPicPr>
          <p:cNvPr id="15363" name="Picture 3" descr="C:\Users\TarasovaYV\Desktop\цк\iGTyPTJg4-s.jpg"/>
          <p:cNvPicPr>
            <a:picLocks noChangeAspect="1" noChangeArrowheads="1"/>
          </p:cNvPicPr>
          <p:nvPr/>
        </p:nvPicPr>
        <p:blipFill>
          <a:blip r:embed="rId3" cstate="print"/>
          <a:srcRect/>
          <a:stretch>
            <a:fillRect/>
          </a:stretch>
        </p:blipFill>
        <p:spPr bwMode="auto">
          <a:xfrm>
            <a:off x="1285852" y="4214818"/>
            <a:ext cx="3145686" cy="2359265"/>
          </a:xfrm>
          <a:prstGeom prst="rect">
            <a:avLst/>
          </a:prstGeom>
          <a:noFill/>
        </p:spPr>
      </p:pic>
      <p:pic>
        <p:nvPicPr>
          <p:cNvPr id="2050" name="Picture 2" descr="D:\ФОТОХРАНИЛИЩЕ\афиши\ТАРАСОВА ПРЕЗЕНТАЦИЯ 2018 март.jpg"/>
          <p:cNvPicPr>
            <a:picLocks noChangeAspect="1" noChangeArrowheads="1"/>
          </p:cNvPicPr>
          <p:nvPr/>
        </p:nvPicPr>
        <p:blipFill>
          <a:blip r:embed="rId4"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ФОТОХРАНИЛИЩЕ\афиши\ТАРАСОВА ПРЕЗЕНТАЦИЯ 2018 март.jpg"/>
          <p:cNvPicPr>
            <a:picLocks noChangeAspect="1" noChangeArrowheads="1"/>
          </p:cNvPicPr>
          <p:nvPr/>
        </p:nvPicPr>
        <p:blipFill>
          <a:blip r:embed="rId2" cstate="print"/>
          <a:srcRect/>
          <a:stretch>
            <a:fillRect/>
          </a:stretch>
        </p:blipFill>
        <p:spPr bwMode="auto">
          <a:xfrm>
            <a:off x="-32" y="-24"/>
            <a:ext cx="9180000" cy="1565887"/>
          </a:xfrm>
          <a:prstGeom prst="rect">
            <a:avLst/>
          </a:prstGeom>
          <a:noFill/>
        </p:spPr>
      </p:pic>
      <p:sp>
        <p:nvSpPr>
          <p:cNvPr id="6" name="Прямоугольник 5"/>
          <p:cNvSpPr/>
          <p:nvPr/>
        </p:nvSpPr>
        <p:spPr>
          <a:xfrm>
            <a:off x="2286000" y="1737921"/>
            <a:ext cx="6858000" cy="3231654"/>
          </a:xfrm>
          <a:prstGeom prst="rect">
            <a:avLst/>
          </a:prstGeom>
        </p:spPr>
        <p:txBody>
          <a:bodyPr wrap="square">
            <a:spAutoFit/>
          </a:bodyPr>
          <a:lstStyle/>
          <a:p>
            <a:pPr algn="ctr"/>
            <a:r>
              <a:rPr lang="ru-RU" sz="1200" b="1" dirty="0"/>
              <a:t>17 февраля на ФОБ "Снежинка" состоялось спортивное мероприятие "Зимние Забавы". </a:t>
            </a:r>
            <a:br>
              <a:rPr lang="ru-RU" sz="1200" dirty="0"/>
            </a:br>
            <a:r>
              <a:rPr lang="ru-RU" sz="1200" dirty="0"/>
              <a:t>Традиционно в начале праздника были подведены итоги спартакиады 2017 года. Вручены грамоты , ценные призы, а так же передан кубок. Директор по персоналу и общим вопросам Ю.И. Ермилов поприветствовал пришедших машиностроителей, пожелал удачи всем участникам спартакиады.</a:t>
            </a:r>
            <a:br>
              <a:rPr lang="ru-RU" sz="1200" dirty="0"/>
            </a:br>
            <a:r>
              <a:rPr lang="ru-RU" sz="1200" dirty="0"/>
              <a:t>После стартовал 1 этап заводской спартакиады 2018г. - лыжная эстафета!</a:t>
            </a:r>
            <a:br>
              <a:rPr lang="ru-RU" sz="1200" dirty="0"/>
            </a:br>
            <a:r>
              <a:rPr lang="ru-RU" sz="1200" dirty="0"/>
              <a:t>Детская игровая программа для болельщиков, так же радовала и развлекала присутствующих. Катание на пони и ослике, конкурс рисунков на снегу, развлекательные семейные игры, живая музыка и многое другое не давало скучать заводчанам с детьми.</a:t>
            </a:r>
            <a:br>
              <a:rPr lang="ru-RU" sz="1200" dirty="0"/>
            </a:br>
            <a:r>
              <a:rPr lang="ru-RU" sz="1200" dirty="0"/>
              <a:t>Для машиностроителей, живущих бодрым духом, было разыграно первенство по </a:t>
            </a:r>
            <a:r>
              <a:rPr lang="ru-RU" sz="1200" dirty="0" err="1"/>
              <a:t>дартсу</a:t>
            </a:r>
            <a:r>
              <a:rPr lang="ru-RU" sz="1200" dirty="0"/>
              <a:t>, </a:t>
            </a:r>
            <a:r>
              <a:rPr lang="ru-RU" sz="1200" dirty="0" err="1"/>
              <a:t>перетягиванию</a:t>
            </a:r>
            <a:r>
              <a:rPr lang="ru-RU" sz="1200" dirty="0"/>
              <a:t> каната, и поднятию гири. Обстановка царила впрямь сказать завораживающая. Дискотека, командные игры. Во время проведения праздника, неподалёку развернулась настоящая полевая кухня со вкусной гречневой кашей, пирогами и сладким чаем. </a:t>
            </a:r>
            <a:br>
              <a:rPr lang="ru-RU" sz="1200" dirty="0"/>
            </a:br>
            <a:r>
              <a:rPr lang="ru-RU" sz="1200" dirty="0"/>
              <a:t>Победители в личном зачете, всех командных соревнований и дети получили памятные призы от руководства. Это добрая традиция АМЗ, собираться каждую зиму на "Снежинке" и отлично проводить время, в кругу друзей и близких.</a:t>
            </a:r>
            <a:br>
              <a:rPr lang="ru-RU" sz="1200" dirty="0"/>
            </a:br>
            <a:r>
              <a:rPr lang="ru-RU" sz="1200" dirty="0"/>
              <a:t>Отдельная благодарность выражается активистам совета трудовой молодёжи, за помощь в организации и проведении праздника!</a:t>
            </a:r>
          </a:p>
        </p:txBody>
      </p:sp>
      <p:pic>
        <p:nvPicPr>
          <p:cNvPr id="3074" name="Picture 2" descr="D:\ФОТОХРАНИЛИЩЕ\2018Г\февраль\зимние забавы\zimn_zabavi_2018-17.jpg"/>
          <p:cNvPicPr>
            <a:picLocks noChangeAspect="1" noChangeArrowheads="1"/>
          </p:cNvPicPr>
          <p:nvPr/>
        </p:nvPicPr>
        <p:blipFill>
          <a:blip r:embed="rId3" cstate="print"/>
          <a:srcRect/>
          <a:stretch>
            <a:fillRect/>
          </a:stretch>
        </p:blipFill>
        <p:spPr bwMode="auto">
          <a:xfrm>
            <a:off x="428595" y="4857760"/>
            <a:ext cx="2503165" cy="1662102"/>
          </a:xfrm>
          <a:prstGeom prst="rect">
            <a:avLst/>
          </a:prstGeom>
          <a:noFill/>
        </p:spPr>
      </p:pic>
      <p:pic>
        <p:nvPicPr>
          <p:cNvPr id="3075" name="Picture 3" descr="D:\ФОТОХРАНИЛИЩЕ\2018Г\февраль\зимние забавы\zimn_zabavi_2018-34.jpg"/>
          <p:cNvPicPr>
            <a:picLocks noChangeAspect="1" noChangeArrowheads="1"/>
          </p:cNvPicPr>
          <p:nvPr/>
        </p:nvPicPr>
        <p:blipFill>
          <a:blip r:embed="rId4" cstate="print"/>
          <a:srcRect/>
          <a:stretch>
            <a:fillRect/>
          </a:stretch>
        </p:blipFill>
        <p:spPr bwMode="auto">
          <a:xfrm>
            <a:off x="6357950" y="5000636"/>
            <a:ext cx="2571768" cy="1707654"/>
          </a:xfrm>
          <a:prstGeom prst="rect">
            <a:avLst/>
          </a:prstGeom>
          <a:noFill/>
        </p:spPr>
      </p:pic>
      <p:pic>
        <p:nvPicPr>
          <p:cNvPr id="3076" name="Picture 4" descr="D:\ФОТОХРАНИЛИЩЕ\2018Г\февраль\зимние забавы\zimn_zabavi_2018-47.jpg"/>
          <p:cNvPicPr>
            <a:picLocks noChangeAspect="1" noChangeArrowheads="1"/>
          </p:cNvPicPr>
          <p:nvPr/>
        </p:nvPicPr>
        <p:blipFill>
          <a:blip r:embed="rId5" cstate="print"/>
          <a:srcRect/>
          <a:stretch>
            <a:fillRect/>
          </a:stretch>
        </p:blipFill>
        <p:spPr bwMode="auto">
          <a:xfrm>
            <a:off x="3357553" y="4929198"/>
            <a:ext cx="2643207" cy="1755090"/>
          </a:xfrm>
          <a:prstGeom prst="rect">
            <a:avLst/>
          </a:prstGeom>
          <a:noFill/>
        </p:spPr>
      </p:pic>
      <p:pic>
        <p:nvPicPr>
          <p:cNvPr id="3077" name="Picture 5" descr="D:\ФОТОХРАНИЛИЩЕ\2018Г\февраль\зимние забавы\zimn_zabavi_2018-72.jpg"/>
          <p:cNvPicPr>
            <a:picLocks noChangeAspect="1" noChangeArrowheads="1"/>
          </p:cNvPicPr>
          <p:nvPr/>
        </p:nvPicPr>
        <p:blipFill>
          <a:blip r:embed="rId6" cstate="print"/>
          <a:srcRect/>
          <a:stretch>
            <a:fillRect/>
          </a:stretch>
        </p:blipFill>
        <p:spPr bwMode="auto">
          <a:xfrm>
            <a:off x="33282" y="2143116"/>
            <a:ext cx="2395578" cy="1590664"/>
          </a:xfrm>
          <a:prstGeom prst="rect">
            <a:avLst/>
          </a:prstGeom>
          <a:noFill/>
        </p:spPr>
      </p:pic>
    </p:spTree>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ФОТОХРАНИЛИЩЕ\афиши\ТАРАСОВА ПРЕЗЕНТАЦИЯ 2018 март.jpg"/>
          <p:cNvPicPr>
            <a:picLocks noChangeAspect="1" noChangeArrowheads="1"/>
          </p:cNvPicPr>
          <p:nvPr/>
        </p:nvPicPr>
        <p:blipFill>
          <a:blip r:embed="rId2" cstate="print"/>
          <a:srcRect/>
          <a:stretch>
            <a:fillRect/>
          </a:stretch>
        </p:blipFill>
        <p:spPr bwMode="auto">
          <a:xfrm>
            <a:off x="-32" y="-24"/>
            <a:ext cx="9180000" cy="1565887"/>
          </a:xfrm>
          <a:prstGeom prst="rect">
            <a:avLst/>
          </a:prstGeom>
          <a:noFill/>
        </p:spPr>
      </p:pic>
      <p:sp>
        <p:nvSpPr>
          <p:cNvPr id="6" name="Прямоугольник 5"/>
          <p:cNvSpPr/>
          <p:nvPr/>
        </p:nvSpPr>
        <p:spPr>
          <a:xfrm>
            <a:off x="3286116" y="1737921"/>
            <a:ext cx="5857884" cy="1938992"/>
          </a:xfrm>
          <a:prstGeom prst="rect">
            <a:avLst/>
          </a:prstGeom>
        </p:spPr>
        <p:txBody>
          <a:bodyPr wrap="square">
            <a:spAutoFit/>
          </a:bodyPr>
          <a:lstStyle/>
          <a:p>
            <a:pPr algn="ctr"/>
            <a:r>
              <a:rPr lang="ru-RU" sz="1200" b="1" dirty="0"/>
              <a:t>В воскресенье 18 февраля на Соборной Площади развернулось массовое гуляние жителей. </a:t>
            </a:r>
          </a:p>
          <a:p>
            <a:pPr algn="ctr"/>
            <a:r>
              <a:rPr lang="ru-RU" sz="1200" dirty="0"/>
              <a:t>Не найти такого человека в России, который не любил бы этот праздник! Его ждут не только взрослые, но и, с большим нетерпением, дети. </a:t>
            </a:r>
            <a:br>
              <a:rPr lang="ru-RU" sz="1200" dirty="0"/>
            </a:br>
            <a:r>
              <a:rPr lang="ru-RU" sz="1200" dirty="0"/>
              <a:t>Активисты АМЗ не оставили без внимания данное празднование и пришли поболеть за своего коллегу Алексея </a:t>
            </a:r>
            <a:r>
              <a:rPr lang="ru-RU" sz="1200" dirty="0" err="1"/>
              <a:t>Бутринова</a:t>
            </a:r>
            <a:r>
              <a:rPr lang="ru-RU" sz="1200" dirty="0"/>
              <a:t>. Перед которым стояла не простая задача - гиря в 32 килограмма. В конкурсе силачей Алексей с достоинством продемонстрировал свое мастерство и умение. Получив в награду горячие блины, сковороду, а так же сертификаты в батутный центр НЕБО.</a:t>
            </a:r>
            <a:br>
              <a:rPr lang="ru-RU" sz="1200" dirty="0"/>
            </a:br>
            <a:r>
              <a:rPr lang="ru-RU" sz="1200" dirty="0"/>
              <a:t>Алексей спасибо за смелость и упорство, а ребятам за группу поддержки.</a:t>
            </a:r>
          </a:p>
        </p:txBody>
      </p:sp>
      <p:pic>
        <p:nvPicPr>
          <p:cNvPr id="4098" name="Picture 2" descr="D:\ФОТОХРАНИЛИЩЕ\2018Г\февраль\масленица\20180218_122506.jpg"/>
          <p:cNvPicPr>
            <a:picLocks noChangeAspect="1" noChangeArrowheads="1"/>
          </p:cNvPicPr>
          <p:nvPr/>
        </p:nvPicPr>
        <p:blipFill>
          <a:blip r:embed="rId3" cstate="print"/>
          <a:srcRect/>
          <a:stretch>
            <a:fillRect/>
          </a:stretch>
        </p:blipFill>
        <p:spPr bwMode="auto">
          <a:xfrm>
            <a:off x="4272198" y="3864950"/>
            <a:ext cx="3514512" cy="2635884"/>
          </a:xfrm>
          <a:prstGeom prst="rect">
            <a:avLst/>
          </a:prstGeom>
          <a:noFill/>
        </p:spPr>
      </p:pic>
      <p:pic>
        <p:nvPicPr>
          <p:cNvPr id="4100" name="Picture 4" descr="D:\ФОТОХРАНИЛИЩЕ\2018Г\февраль\масленица\20180218_123627.jpg"/>
          <p:cNvPicPr>
            <a:picLocks noChangeAspect="1" noChangeArrowheads="1"/>
          </p:cNvPicPr>
          <p:nvPr/>
        </p:nvPicPr>
        <p:blipFill>
          <a:blip r:embed="rId4" cstate="print"/>
          <a:srcRect/>
          <a:stretch>
            <a:fillRect/>
          </a:stretch>
        </p:blipFill>
        <p:spPr bwMode="auto">
          <a:xfrm>
            <a:off x="714348" y="3167061"/>
            <a:ext cx="2714644" cy="3619525"/>
          </a:xfrm>
          <a:prstGeom prst="rect">
            <a:avLst/>
          </a:prstGeom>
          <a:noFill/>
        </p:spPr>
      </p:pic>
      <p:pic>
        <p:nvPicPr>
          <p:cNvPr id="4099" name="Picture 3" descr="D:\ФОТОХРАНИЛИЩЕ\2018Г\февраль\масленица\20180218_123617.jpg"/>
          <p:cNvPicPr>
            <a:picLocks noChangeAspect="1" noChangeArrowheads="1"/>
          </p:cNvPicPr>
          <p:nvPr/>
        </p:nvPicPr>
        <p:blipFill>
          <a:blip r:embed="rId5" cstate="print"/>
          <a:srcRect/>
          <a:stretch>
            <a:fillRect/>
          </a:stretch>
        </p:blipFill>
        <p:spPr bwMode="auto">
          <a:xfrm>
            <a:off x="214282" y="1714488"/>
            <a:ext cx="1800000" cy="2400000"/>
          </a:xfrm>
          <a:prstGeom prst="rect">
            <a:avLst/>
          </a:prstGeom>
          <a:noFill/>
        </p:spPr>
      </p:pic>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ФОТОХРАНИЛИЩЕ\афиши\ТАРАСОВА ПРЕЗЕНТАЦИЯ 2018 март.jpg"/>
          <p:cNvPicPr>
            <a:picLocks noChangeAspect="1" noChangeArrowheads="1"/>
          </p:cNvPicPr>
          <p:nvPr/>
        </p:nvPicPr>
        <p:blipFill>
          <a:blip r:embed="rId2" cstate="print"/>
          <a:srcRect/>
          <a:stretch>
            <a:fillRect/>
          </a:stretch>
        </p:blipFill>
        <p:spPr bwMode="auto">
          <a:xfrm>
            <a:off x="-32" y="-24"/>
            <a:ext cx="9180000" cy="1565887"/>
          </a:xfrm>
          <a:prstGeom prst="rect">
            <a:avLst/>
          </a:prstGeom>
          <a:noFill/>
        </p:spPr>
      </p:pic>
      <p:sp>
        <p:nvSpPr>
          <p:cNvPr id="7" name="Прямоугольник 6"/>
          <p:cNvSpPr/>
          <p:nvPr/>
        </p:nvSpPr>
        <p:spPr>
          <a:xfrm>
            <a:off x="4714876" y="1571612"/>
            <a:ext cx="4429156" cy="3970318"/>
          </a:xfrm>
          <a:prstGeom prst="rect">
            <a:avLst/>
          </a:prstGeom>
        </p:spPr>
        <p:txBody>
          <a:bodyPr wrap="square">
            <a:spAutoFit/>
          </a:bodyPr>
          <a:lstStyle/>
          <a:p>
            <a:pPr algn="ctr"/>
            <a:r>
              <a:rPr lang="ru-RU" sz="1200" b="1" dirty="0"/>
              <a:t>С праздником мужчины! </a:t>
            </a:r>
            <a:br>
              <a:rPr lang="ru-RU" sz="1200" b="1" dirty="0"/>
            </a:br>
            <a:r>
              <a:rPr lang="ru-RU" sz="1200" b="1" dirty="0"/>
              <a:t>Третий год подряд 22 февраля рано утром активистки Совета трудовой молодёжи поздравляют машиностроителей с наступающим праздником, Днём Защитника Отечества! </a:t>
            </a:r>
            <a:br>
              <a:rPr lang="ru-RU" sz="1200" dirty="0"/>
            </a:br>
            <a:r>
              <a:rPr lang="ru-RU" sz="1200" dirty="0"/>
              <a:t>К этой акции Совет молодёжи каждый год заранее готовится. В нашей группе был запущен конкурс на лучшее стихотворение-пожелание. В котором победила Наталья </a:t>
            </a:r>
            <a:r>
              <a:rPr lang="ru-RU" sz="1200" dirty="0" err="1"/>
              <a:t>Безгина</a:t>
            </a:r>
            <a:r>
              <a:rPr lang="ru-RU" sz="1200" dirty="0"/>
              <a:t>, именно ее творчество появилось на открытках в этом году. За дизайн огромное спасибо Джулиану Маркову. Благодаря Первичной Профсоюзной организации ПАО АМЗ было напечатано и роздано 1300 штук. Милые девушки радовали заводчан улыбками и дарили поздравления нашим дорогим мужчинам.</a:t>
            </a:r>
            <a:br>
              <a:rPr lang="ru-RU" sz="1200" dirty="0"/>
            </a:br>
            <a:r>
              <a:rPr lang="ru-RU" sz="1200" dirty="0"/>
              <a:t>Отдельное спасибо за проявленную инициативу: </a:t>
            </a:r>
            <a:br>
              <a:rPr lang="ru-RU" sz="1200" dirty="0"/>
            </a:br>
            <a:r>
              <a:rPr lang="ru-RU" sz="1200" dirty="0"/>
              <a:t>- Обуховой Елене</a:t>
            </a:r>
            <a:br>
              <a:rPr lang="ru-RU" sz="1200" dirty="0"/>
            </a:br>
            <a:r>
              <a:rPr lang="ru-RU" sz="1200" dirty="0"/>
              <a:t>- </a:t>
            </a:r>
            <a:r>
              <a:rPr lang="ru-RU" sz="1200" dirty="0" err="1"/>
              <a:t>Галочкиной</a:t>
            </a:r>
            <a:r>
              <a:rPr lang="ru-RU" sz="1200" dirty="0"/>
              <a:t> Веронике </a:t>
            </a:r>
            <a:br>
              <a:rPr lang="ru-RU" sz="1200" dirty="0"/>
            </a:br>
            <a:r>
              <a:rPr lang="ru-RU" sz="1200" dirty="0"/>
              <a:t>- Могучевой Веронике </a:t>
            </a:r>
            <a:br>
              <a:rPr lang="ru-RU" sz="1200" dirty="0"/>
            </a:br>
            <a:r>
              <a:rPr lang="ru-RU" sz="1200" dirty="0"/>
              <a:t>- </a:t>
            </a:r>
            <a:r>
              <a:rPr lang="ru-RU" sz="1200" dirty="0" err="1"/>
              <a:t>Каравайкиной</a:t>
            </a:r>
            <a:r>
              <a:rPr lang="ru-RU" sz="1200" dirty="0"/>
              <a:t> Алёне </a:t>
            </a:r>
            <a:br>
              <a:rPr lang="ru-RU" sz="1200" dirty="0"/>
            </a:br>
            <a:r>
              <a:rPr lang="ru-RU" sz="1200" dirty="0"/>
              <a:t>- </a:t>
            </a:r>
            <a:r>
              <a:rPr lang="ru-RU" sz="1200" dirty="0" err="1"/>
              <a:t>Маковейчук</a:t>
            </a:r>
            <a:r>
              <a:rPr lang="ru-RU" sz="1200" dirty="0"/>
              <a:t> Ольге</a:t>
            </a:r>
            <a:br>
              <a:rPr lang="ru-RU" sz="1200" dirty="0"/>
            </a:br>
            <a:r>
              <a:rPr lang="ru-RU" sz="1200" dirty="0"/>
              <a:t>Чаще радуйте друг друга искренними улыбками и пожеланиями!</a:t>
            </a:r>
          </a:p>
          <a:p>
            <a:pPr algn="ctr"/>
            <a:endParaRPr lang="ru-RU" sz="1200" dirty="0"/>
          </a:p>
        </p:txBody>
      </p:sp>
      <p:pic>
        <p:nvPicPr>
          <p:cNvPr id="5122" name="Picture 2" descr="D:\ФОТОХРАНИЛИЩЕ\2018Г\февраль\23 февраля проходная\23f_akcia_-51.jpg"/>
          <p:cNvPicPr>
            <a:picLocks noChangeAspect="1" noChangeArrowheads="1"/>
          </p:cNvPicPr>
          <p:nvPr/>
        </p:nvPicPr>
        <p:blipFill>
          <a:blip r:embed="rId3" cstate="print"/>
          <a:srcRect/>
          <a:stretch>
            <a:fillRect/>
          </a:stretch>
        </p:blipFill>
        <p:spPr bwMode="auto">
          <a:xfrm>
            <a:off x="2132779" y="1714488"/>
            <a:ext cx="2582097" cy="1714512"/>
          </a:xfrm>
          <a:prstGeom prst="rect">
            <a:avLst/>
          </a:prstGeom>
          <a:noFill/>
        </p:spPr>
      </p:pic>
      <p:pic>
        <p:nvPicPr>
          <p:cNvPr id="5123" name="Picture 3" descr="D:\ФОТОХРАНИЛИЩЕ\2018Г\февраль\23 февраля проходная\23f_akcia_-2.jpg"/>
          <p:cNvPicPr>
            <a:picLocks noChangeAspect="1" noChangeArrowheads="1"/>
          </p:cNvPicPr>
          <p:nvPr/>
        </p:nvPicPr>
        <p:blipFill>
          <a:blip r:embed="rId4" cstate="print"/>
          <a:srcRect/>
          <a:stretch>
            <a:fillRect/>
          </a:stretch>
        </p:blipFill>
        <p:spPr bwMode="auto">
          <a:xfrm>
            <a:off x="285720" y="3641986"/>
            <a:ext cx="3014446" cy="2001592"/>
          </a:xfrm>
          <a:prstGeom prst="rect">
            <a:avLst/>
          </a:prstGeom>
          <a:noFill/>
        </p:spPr>
      </p:pic>
      <p:pic>
        <p:nvPicPr>
          <p:cNvPr id="5124" name="Picture 4" descr="D:\ФОТОХРАНИЛИЩЕ\2018Г\февраль\23 февраля проходная\23f_akcia_-71.jpg"/>
          <p:cNvPicPr>
            <a:picLocks noChangeAspect="1" noChangeArrowheads="1"/>
          </p:cNvPicPr>
          <p:nvPr/>
        </p:nvPicPr>
        <p:blipFill>
          <a:blip r:embed="rId5" cstate="print"/>
          <a:srcRect/>
          <a:stretch>
            <a:fillRect/>
          </a:stretch>
        </p:blipFill>
        <p:spPr bwMode="auto">
          <a:xfrm>
            <a:off x="3500430" y="5149799"/>
            <a:ext cx="2357454" cy="1565349"/>
          </a:xfrm>
          <a:prstGeom prst="rect">
            <a:avLst/>
          </a:prstGeom>
          <a:noFill/>
        </p:spPr>
      </p:pic>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ФОТОХРАНИЛИЩЕ\афиши\ТАРАСОВА ПРЕЗЕНТАЦИЯ 2018 март.jpg"/>
          <p:cNvPicPr>
            <a:picLocks noChangeAspect="1" noChangeArrowheads="1"/>
          </p:cNvPicPr>
          <p:nvPr/>
        </p:nvPicPr>
        <p:blipFill>
          <a:blip r:embed="rId2" cstate="print"/>
          <a:srcRect/>
          <a:stretch>
            <a:fillRect/>
          </a:stretch>
        </p:blipFill>
        <p:spPr bwMode="auto">
          <a:xfrm>
            <a:off x="-32" y="-24"/>
            <a:ext cx="9180000" cy="1565887"/>
          </a:xfrm>
          <a:prstGeom prst="rect">
            <a:avLst/>
          </a:prstGeom>
          <a:noFill/>
        </p:spPr>
      </p:pic>
      <p:sp>
        <p:nvSpPr>
          <p:cNvPr id="8" name="TextBox 7"/>
          <p:cNvSpPr txBox="1"/>
          <p:nvPr/>
        </p:nvSpPr>
        <p:spPr>
          <a:xfrm>
            <a:off x="4929190" y="1571612"/>
            <a:ext cx="4214842" cy="4708981"/>
          </a:xfrm>
          <a:prstGeom prst="rect">
            <a:avLst/>
          </a:prstGeom>
          <a:noFill/>
        </p:spPr>
        <p:txBody>
          <a:bodyPr wrap="square" rtlCol="0">
            <a:spAutoFit/>
          </a:bodyPr>
          <a:lstStyle/>
          <a:p>
            <a:pPr algn="ctr"/>
            <a:r>
              <a:rPr lang="ru-RU" sz="1200" b="1" dirty="0"/>
              <a:t>Честь и слава.</a:t>
            </a:r>
            <a:br>
              <a:rPr lang="ru-RU" sz="1200" b="1" dirty="0"/>
            </a:br>
            <a:r>
              <a:rPr lang="ru-RU" sz="1200" b="1" dirty="0"/>
              <a:t>22 февраля </a:t>
            </a:r>
            <a:r>
              <a:rPr lang="ru-RU" sz="1200" b="1" dirty="0" err="1"/>
              <a:t>Арзамасский</a:t>
            </a:r>
            <a:r>
              <a:rPr lang="ru-RU" sz="1200" b="1" dirty="0"/>
              <a:t> машиностроительный завод чествовал всех участников локальных конфликтов и воинов-интернационалистов, выполнявших мужественно и честно свой служебный долг, нередко ценою собственной жизни в таких точках как Афганистан, Северный Кавказ, Сирия, Чернобыль.</a:t>
            </a:r>
            <a:br>
              <a:rPr lang="ru-RU" sz="1200" dirty="0"/>
            </a:br>
            <a:r>
              <a:rPr lang="ru-RU" sz="1200" dirty="0"/>
              <a:t>Уже несколько десятилетий 23 февраля мы широко и всенародно отмечаем праздник День защитника Отечества, мы отмечаем его с достойной торжественностью и особой теплотой. День воинской славы России, которую российские войска обрели на полях сражений. </a:t>
            </a:r>
            <a:br>
              <a:rPr lang="ru-RU" sz="1200" dirty="0"/>
            </a:br>
            <a:r>
              <a:rPr lang="ru-RU" sz="1200" dirty="0"/>
              <a:t>Трогательное стихотворение Александра </a:t>
            </a:r>
            <a:r>
              <a:rPr lang="ru-RU" sz="1200" dirty="0" err="1"/>
              <a:t>Ширшикова</a:t>
            </a:r>
            <a:r>
              <a:rPr lang="ru-RU" sz="1200" dirty="0"/>
              <a:t> открыло мероприятие в исполнении председателя СТМ Тарасовой Ю.В. </a:t>
            </a:r>
            <a:br>
              <a:rPr lang="ru-RU" sz="1200" dirty="0"/>
            </a:br>
            <a:r>
              <a:rPr lang="ru-RU" sz="1200" dirty="0"/>
              <a:t>Слова благодарности и поздравления звучали от управляющего директора Смирного С.Н. и председателя первичной профсоюзной организации Плешаковой Т.В. Замечательные песни на военную тематику исполнила Елена Любушкина. Памятные подарки от администрации завода получили наши герои.</a:t>
            </a:r>
            <a:br>
              <a:rPr lang="ru-RU" sz="1200" dirty="0"/>
            </a:br>
            <a:r>
              <a:rPr lang="ru-RU" sz="1200" dirty="0"/>
              <a:t>В русском народе живет убеждение, что истинный человек и сын Отечества есть одно и то же. Патриотизм, любовь к Родине, преданность ей, стремление защищать ее от врагов, обходимое, чувство долга.</a:t>
            </a:r>
          </a:p>
        </p:txBody>
      </p:sp>
      <p:pic>
        <p:nvPicPr>
          <p:cNvPr id="6146" name="Picture 2" descr="D:\ФОТОХРАНИЛИЩЕ\2018Г\февраль\23 февраля концерт\23f_voiny_-9.jpg"/>
          <p:cNvPicPr>
            <a:picLocks noChangeAspect="1" noChangeArrowheads="1"/>
          </p:cNvPicPr>
          <p:nvPr/>
        </p:nvPicPr>
        <p:blipFill>
          <a:blip r:embed="rId3" cstate="print"/>
          <a:srcRect/>
          <a:stretch>
            <a:fillRect/>
          </a:stretch>
        </p:blipFill>
        <p:spPr bwMode="auto">
          <a:xfrm>
            <a:off x="214282" y="1714488"/>
            <a:ext cx="2582096" cy="1714512"/>
          </a:xfrm>
          <a:prstGeom prst="rect">
            <a:avLst/>
          </a:prstGeom>
          <a:noFill/>
        </p:spPr>
      </p:pic>
      <p:pic>
        <p:nvPicPr>
          <p:cNvPr id="6148" name="Picture 4" descr="D:\ФОТОХРАНИЛИЩЕ\2018Г\февраль\23 февраля концерт\23f_voiny_-21.jpg"/>
          <p:cNvPicPr>
            <a:picLocks noChangeAspect="1" noChangeArrowheads="1"/>
          </p:cNvPicPr>
          <p:nvPr/>
        </p:nvPicPr>
        <p:blipFill>
          <a:blip r:embed="rId4" cstate="print"/>
          <a:srcRect/>
          <a:stretch>
            <a:fillRect/>
          </a:stretch>
        </p:blipFill>
        <p:spPr bwMode="auto">
          <a:xfrm>
            <a:off x="214282" y="3697607"/>
            <a:ext cx="2500330" cy="1660219"/>
          </a:xfrm>
          <a:prstGeom prst="rect">
            <a:avLst/>
          </a:prstGeom>
          <a:noFill/>
        </p:spPr>
      </p:pic>
      <p:pic>
        <p:nvPicPr>
          <p:cNvPr id="6149" name="Picture 5" descr="D:\ФОТОХРАНИЛИЩЕ\2018Г\февраль\23 февраля концерт\23f_voiny_-11.jpg"/>
          <p:cNvPicPr>
            <a:picLocks noChangeAspect="1" noChangeArrowheads="1"/>
          </p:cNvPicPr>
          <p:nvPr/>
        </p:nvPicPr>
        <p:blipFill>
          <a:blip r:embed="rId5" cstate="print"/>
          <a:srcRect/>
          <a:stretch>
            <a:fillRect/>
          </a:stretch>
        </p:blipFill>
        <p:spPr bwMode="auto">
          <a:xfrm>
            <a:off x="2214546" y="4888622"/>
            <a:ext cx="2643206" cy="1755088"/>
          </a:xfrm>
          <a:prstGeom prst="rect">
            <a:avLst/>
          </a:prstGeom>
          <a:noFill/>
        </p:spPr>
      </p:pic>
      <p:pic>
        <p:nvPicPr>
          <p:cNvPr id="6147" name="Picture 3" descr="D:\ФОТОХРАНИЛИЩЕ\2018Г\февраль\23 февраля концерт\23f_voiny_-17.jpg"/>
          <p:cNvPicPr>
            <a:picLocks noChangeAspect="1" noChangeArrowheads="1"/>
          </p:cNvPicPr>
          <p:nvPr/>
        </p:nvPicPr>
        <p:blipFill>
          <a:blip r:embed="rId6" cstate="print"/>
          <a:srcRect/>
          <a:stretch>
            <a:fillRect/>
          </a:stretch>
        </p:blipFill>
        <p:spPr bwMode="auto">
          <a:xfrm>
            <a:off x="2285984" y="2285991"/>
            <a:ext cx="2643206" cy="1755089"/>
          </a:xfrm>
          <a:prstGeom prst="rect">
            <a:avLst/>
          </a:prstGeom>
          <a:noFill/>
        </p:spPr>
      </p:pic>
    </p:spTree>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ФОТОХРАНИЛИЩЕ\афиши\ТАРАСОВА ПРЕЗЕНТАЦИЯ 2018 март.jpg"/>
          <p:cNvPicPr>
            <a:picLocks noChangeAspect="1" noChangeArrowheads="1"/>
          </p:cNvPicPr>
          <p:nvPr/>
        </p:nvPicPr>
        <p:blipFill>
          <a:blip r:embed="rId2" cstate="print"/>
          <a:srcRect/>
          <a:stretch>
            <a:fillRect/>
          </a:stretch>
        </p:blipFill>
        <p:spPr bwMode="auto">
          <a:xfrm>
            <a:off x="-32" y="-24"/>
            <a:ext cx="9180000" cy="1565887"/>
          </a:xfrm>
          <a:prstGeom prst="rect">
            <a:avLst/>
          </a:prstGeom>
          <a:noFill/>
        </p:spPr>
      </p:pic>
      <p:sp>
        <p:nvSpPr>
          <p:cNvPr id="8" name="TextBox 7"/>
          <p:cNvSpPr txBox="1"/>
          <p:nvPr/>
        </p:nvSpPr>
        <p:spPr>
          <a:xfrm>
            <a:off x="4929190" y="1571612"/>
            <a:ext cx="4214842" cy="4708981"/>
          </a:xfrm>
          <a:prstGeom prst="rect">
            <a:avLst/>
          </a:prstGeom>
          <a:noFill/>
        </p:spPr>
        <p:txBody>
          <a:bodyPr wrap="square" rtlCol="0">
            <a:spAutoFit/>
          </a:bodyPr>
          <a:lstStyle/>
          <a:p>
            <a:pPr algn="ctr"/>
            <a:r>
              <a:rPr lang="ru-RU" sz="1200" b="1" dirty="0"/>
              <a:t>2 марта в развлекательном центре "Пантера" состоялся ежегодный чемпионат по боулингу, организованный первичной профсоюзной организацией АМЗ. </a:t>
            </a:r>
            <a:br>
              <a:rPr lang="ru-RU" sz="1200" dirty="0"/>
            </a:br>
            <a:r>
              <a:rPr lang="ru-RU" sz="1200" dirty="0"/>
              <a:t>На ламинированные дорожки вышли «Счастливый </a:t>
            </a:r>
            <a:r>
              <a:rPr lang="ru-RU" sz="1200" dirty="0" err="1"/>
              <a:t>неслучай</a:t>
            </a:r>
            <a:r>
              <a:rPr lang="ru-RU" sz="1200" dirty="0"/>
              <a:t>», «Удальцы», «</a:t>
            </a:r>
            <a:r>
              <a:rPr lang="ru-RU" sz="1200" dirty="0" err="1"/>
              <a:t>КВНастки</a:t>
            </a:r>
            <a:r>
              <a:rPr lang="ru-RU" sz="1200" dirty="0"/>
              <a:t>», «Максимум», «</a:t>
            </a:r>
            <a:r>
              <a:rPr lang="ru-RU" sz="1200" dirty="0" err="1"/>
              <a:t>Семёрочка</a:t>
            </a:r>
            <a:r>
              <a:rPr lang="ru-RU" sz="1200" dirty="0"/>
              <a:t>», «</a:t>
            </a:r>
            <a:r>
              <a:rPr lang="ru-RU" sz="1200" dirty="0" err="1"/>
              <a:t>Дрим-Тим</a:t>
            </a:r>
            <a:r>
              <a:rPr lang="ru-RU" sz="1200" dirty="0"/>
              <a:t>», «Трое», , «МСЦ-1», «Торнадо», «Фортуна», «Цеховая дружина». Каждая команда состояла из 3-х человек. </a:t>
            </a:r>
            <a:br>
              <a:rPr lang="ru-RU" sz="1200" dirty="0"/>
            </a:br>
            <a:r>
              <a:rPr lang="ru-RU" sz="1200" dirty="0"/>
              <a:t>Команды, занявшие первое, второе, третье места получили от первичной профсоюзной организации денежные призы. Ими стали: </a:t>
            </a:r>
            <a:br>
              <a:rPr lang="ru-RU" sz="1200" dirty="0"/>
            </a:br>
            <a:r>
              <a:rPr lang="ru-RU" sz="1200" dirty="0"/>
              <a:t>1 место - команда «Удальцы» </a:t>
            </a:r>
            <a:br>
              <a:rPr lang="ru-RU" sz="1200" dirty="0"/>
            </a:br>
            <a:r>
              <a:rPr lang="ru-RU" sz="1200" dirty="0"/>
              <a:t>2 место - команда «Трое» </a:t>
            </a:r>
            <a:br>
              <a:rPr lang="ru-RU" sz="1200" dirty="0"/>
            </a:br>
            <a:r>
              <a:rPr lang="ru-RU" sz="1200" dirty="0"/>
              <a:t>3 место - команда «Фортуна» </a:t>
            </a:r>
            <a:br>
              <a:rPr lang="ru-RU" sz="1200" dirty="0"/>
            </a:br>
            <a:r>
              <a:rPr lang="ru-RU" sz="1200" dirty="0"/>
              <a:t>В личном зачете наибольшее количество очков, набрал Сергей </a:t>
            </a:r>
            <a:r>
              <a:rPr lang="ru-RU" sz="1200" dirty="0" err="1"/>
              <a:t>Похвалинский</a:t>
            </a:r>
            <a:r>
              <a:rPr lang="ru-RU" sz="1200" dirty="0"/>
              <a:t> (146), который так же получил денежный приз. </a:t>
            </a:r>
            <a:br>
              <a:rPr lang="ru-RU" sz="1200" dirty="0"/>
            </a:br>
            <a:r>
              <a:rPr lang="ru-RU" sz="1200" dirty="0"/>
              <a:t>Аракчеев А.Л. впервые игравший в боулинг и набравший наименьшее количество очков (29) в личном зачете, за смелость и волю к победе получил утешительные приз! </a:t>
            </a:r>
            <a:br>
              <a:rPr lang="ru-RU" sz="1200" dirty="0"/>
            </a:br>
            <a:r>
              <a:rPr lang="ru-RU" sz="1200" dirty="0"/>
              <a:t>Председатель первичной профсоюзной организации Плешакова Т.В. поблагодарила всех участников за честную и достойную борьбу, отметив, что для укрепления профсоюзного единства среди членов профсоюза профком АМЗ сделал турнир по боулингу традиционным!</a:t>
            </a:r>
          </a:p>
        </p:txBody>
      </p:sp>
      <p:pic>
        <p:nvPicPr>
          <p:cNvPr id="7170" name="Picture 2" descr="D:\ФОТОХРАНИЛИЩЕ\2018Г\март\боулинг\Vk0DHPqeB74.jpg"/>
          <p:cNvPicPr>
            <a:picLocks noChangeAspect="1" noChangeArrowheads="1"/>
          </p:cNvPicPr>
          <p:nvPr/>
        </p:nvPicPr>
        <p:blipFill>
          <a:blip r:embed="rId3"/>
          <a:srcRect/>
          <a:stretch>
            <a:fillRect/>
          </a:stretch>
        </p:blipFill>
        <p:spPr bwMode="auto">
          <a:xfrm>
            <a:off x="214283" y="1714488"/>
            <a:ext cx="3143272" cy="2357454"/>
          </a:xfrm>
          <a:prstGeom prst="rect">
            <a:avLst/>
          </a:prstGeom>
          <a:noFill/>
        </p:spPr>
      </p:pic>
      <p:pic>
        <p:nvPicPr>
          <p:cNvPr id="7171" name="Picture 3" descr="D:\ФОТОХРАНИЛИЩЕ\2018Г\март\боулинг\FV91C2Xk5fI.jpg"/>
          <p:cNvPicPr>
            <a:picLocks noChangeAspect="1" noChangeArrowheads="1"/>
          </p:cNvPicPr>
          <p:nvPr/>
        </p:nvPicPr>
        <p:blipFill>
          <a:blip r:embed="rId4" cstate="print"/>
          <a:srcRect/>
          <a:stretch>
            <a:fillRect/>
          </a:stretch>
        </p:blipFill>
        <p:spPr bwMode="auto">
          <a:xfrm>
            <a:off x="2857520" y="3714752"/>
            <a:ext cx="2214546" cy="1660910"/>
          </a:xfrm>
          <a:prstGeom prst="rect">
            <a:avLst/>
          </a:prstGeom>
          <a:noFill/>
        </p:spPr>
      </p:pic>
      <p:pic>
        <p:nvPicPr>
          <p:cNvPr id="7172" name="Picture 4" descr="D:\ФОТОХРАНИЛИЩЕ\2018Г\март\боулинг\_aEZYiTK_28.jpg"/>
          <p:cNvPicPr>
            <a:picLocks noChangeAspect="1" noChangeArrowheads="1"/>
          </p:cNvPicPr>
          <p:nvPr/>
        </p:nvPicPr>
        <p:blipFill>
          <a:blip r:embed="rId5" cstate="print"/>
          <a:srcRect/>
          <a:stretch>
            <a:fillRect/>
          </a:stretch>
        </p:blipFill>
        <p:spPr bwMode="auto">
          <a:xfrm>
            <a:off x="285720" y="4857760"/>
            <a:ext cx="2381267" cy="1785950"/>
          </a:xfrm>
          <a:prstGeom prst="rect">
            <a:avLst/>
          </a:prstGeom>
          <a:noFill/>
        </p:spPr>
      </p:pic>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ФОТОХРАНИЛИЩЕ\афиши\ТАРАСОВА ПРЕЗЕНТАЦИЯ 2018 март.jpg"/>
          <p:cNvPicPr>
            <a:picLocks noChangeAspect="1" noChangeArrowheads="1"/>
          </p:cNvPicPr>
          <p:nvPr/>
        </p:nvPicPr>
        <p:blipFill>
          <a:blip r:embed="rId2" cstate="print"/>
          <a:srcRect/>
          <a:stretch>
            <a:fillRect/>
          </a:stretch>
        </p:blipFill>
        <p:spPr bwMode="auto">
          <a:xfrm>
            <a:off x="-32" y="-24"/>
            <a:ext cx="9180000" cy="1565887"/>
          </a:xfrm>
          <a:prstGeom prst="rect">
            <a:avLst/>
          </a:prstGeom>
          <a:noFill/>
        </p:spPr>
      </p:pic>
      <p:sp>
        <p:nvSpPr>
          <p:cNvPr id="7" name="TextBox 6"/>
          <p:cNvSpPr txBox="1"/>
          <p:nvPr/>
        </p:nvSpPr>
        <p:spPr>
          <a:xfrm>
            <a:off x="-32" y="1571612"/>
            <a:ext cx="5143536" cy="3231654"/>
          </a:xfrm>
          <a:prstGeom prst="rect">
            <a:avLst/>
          </a:prstGeom>
          <a:noFill/>
        </p:spPr>
        <p:txBody>
          <a:bodyPr wrap="square" rtlCol="0">
            <a:spAutoFit/>
          </a:bodyPr>
          <a:lstStyle/>
          <a:p>
            <a:pPr algn="ctr"/>
            <a:r>
              <a:rPr lang="ru-RU" sz="1200" b="1" dirty="0"/>
              <a:t>Машиностроителям не страшна ни метель ни стужа!</a:t>
            </a:r>
            <a:br>
              <a:rPr lang="ru-RU" sz="1200" dirty="0"/>
            </a:br>
            <a:r>
              <a:rPr lang="ru-RU" sz="1200" dirty="0"/>
              <a:t>4 марта на стадионе Знамя прошло традиционное, массовое катание на коньках! </a:t>
            </a:r>
            <a:br>
              <a:rPr lang="ru-RU" sz="1200" dirty="0"/>
            </a:br>
            <a:r>
              <a:rPr lang="ru-RU" sz="1200" dirty="0"/>
              <a:t>В этом году значительно большее количество машиностроителей вышли на лед в морозное воскресное утро. Не совсем тёплая погода не испугала, а только раззадорило наших ребят. Флаг АМЗ сделал много кругов по стадиону в этот день. </a:t>
            </a:r>
            <a:br>
              <a:rPr lang="ru-RU" sz="1200" dirty="0"/>
            </a:br>
            <a:r>
              <a:rPr lang="ru-RU" sz="1200" dirty="0"/>
              <a:t>Все пришедшие машиностроители и дети присутствующие на Знамя были поощрены за упорство и смелость горячим чаем с бергамотом из настоящего русского самовара, а так же вкусными сушками и конфетами. </a:t>
            </a:r>
            <a:br>
              <a:rPr lang="ru-RU" sz="1200" dirty="0"/>
            </a:br>
            <a:r>
              <a:rPr lang="ru-RU" sz="1200" dirty="0"/>
              <a:t>Прокат коньков всем машиностроителям был оплачен администрацией завода. За вкусные сладости отдельное спасибо Первичной Профсоюзной организации. </a:t>
            </a:r>
            <a:br>
              <a:rPr lang="ru-RU" sz="1200" dirty="0"/>
            </a:br>
            <a:r>
              <a:rPr lang="ru-RU" sz="1200" dirty="0"/>
              <a:t>Мы в очередной раз доказали, что машиностроители со спортом на Ты! В здоровом теле, здоровый дух!</a:t>
            </a:r>
          </a:p>
          <a:p>
            <a:pPr algn="ctr"/>
            <a:br>
              <a:rPr lang="ru-RU" sz="1200" dirty="0">
                <a:hlinkClick r:id="rId3"/>
              </a:rPr>
            </a:br>
            <a:endParaRPr lang="ru-RU" sz="1200" dirty="0"/>
          </a:p>
        </p:txBody>
      </p:sp>
      <p:pic>
        <p:nvPicPr>
          <p:cNvPr id="8194" name="Picture 2" descr="D:\ФОТОХРАНИЛИЩЕ\2018Г\март\коньки\ylJpTrMZpbI.jpg"/>
          <p:cNvPicPr>
            <a:picLocks noChangeAspect="1" noChangeArrowheads="1"/>
          </p:cNvPicPr>
          <p:nvPr/>
        </p:nvPicPr>
        <p:blipFill>
          <a:blip r:embed="rId4"/>
          <a:srcRect/>
          <a:stretch>
            <a:fillRect/>
          </a:stretch>
        </p:blipFill>
        <p:spPr bwMode="auto">
          <a:xfrm>
            <a:off x="5143504" y="1714488"/>
            <a:ext cx="3809995" cy="2857496"/>
          </a:xfrm>
          <a:prstGeom prst="rect">
            <a:avLst/>
          </a:prstGeom>
          <a:noFill/>
        </p:spPr>
      </p:pic>
      <p:pic>
        <p:nvPicPr>
          <p:cNvPr id="8195" name="Picture 3" descr="D:\ФОТОХРАНИЛИЩЕ\2018Г\март\коньки\qfniekrqhkI.jpg"/>
          <p:cNvPicPr>
            <a:picLocks noChangeAspect="1" noChangeArrowheads="1"/>
          </p:cNvPicPr>
          <p:nvPr/>
        </p:nvPicPr>
        <p:blipFill>
          <a:blip r:embed="rId5" cstate="print"/>
          <a:srcRect/>
          <a:stretch>
            <a:fillRect/>
          </a:stretch>
        </p:blipFill>
        <p:spPr bwMode="auto">
          <a:xfrm>
            <a:off x="1643042" y="4386586"/>
            <a:ext cx="1800000" cy="2400000"/>
          </a:xfrm>
          <a:prstGeom prst="rect">
            <a:avLst/>
          </a:prstGeom>
          <a:noFill/>
        </p:spPr>
      </p:pic>
      <p:pic>
        <p:nvPicPr>
          <p:cNvPr id="8196" name="Picture 4" descr="D:\ФОТОХРАНИЛИЩЕ\2018Г\март\коньки\Oc1QVt2rAhU.jpg"/>
          <p:cNvPicPr>
            <a:picLocks noChangeAspect="1" noChangeArrowheads="1"/>
          </p:cNvPicPr>
          <p:nvPr/>
        </p:nvPicPr>
        <p:blipFill>
          <a:blip r:embed="rId6" cstate="print"/>
          <a:srcRect/>
          <a:stretch>
            <a:fillRect/>
          </a:stretch>
        </p:blipFill>
        <p:spPr bwMode="auto">
          <a:xfrm>
            <a:off x="6143636" y="4310068"/>
            <a:ext cx="1857388" cy="2476518"/>
          </a:xfrm>
          <a:prstGeom prst="rect">
            <a:avLst/>
          </a:prstGeom>
          <a:noFill/>
        </p:spPr>
      </p:pic>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D:\ФОТОХРАНИЛИЩЕ\2018Г\март\7 марта\kcrRjG1JZN0.jpg"/>
          <p:cNvPicPr>
            <a:picLocks noChangeAspect="1" noChangeArrowheads="1"/>
          </p:cNvPicPr>
          <p:nvPr/>
        </p:nvPicPr>
        <p:blipFill>
          <a:blip r:embed="rId2" cstate="print"/>
          <a:srcRect/>
          <a:stretch>
            <a:fillRect/>
          </a:stretch>
        </p:blipFill>
        <p:spPr bwMode="auto">
          <a:xfrm>
            <a:off x="6572264" y="3143248"/>
            <a:ext cx="2357454" cy="1565349"/>
          </a:xfrm>
          <a:prstGeom prst="rect">
            <a:avLst/>
          </a:prstGeom>
          <a:noFill/>
        </p:spPr>
      </p:pic>
      <p:pic>
        <p:nvPicPr>
          <p:cNvPr id="2050" name="Picture 2" descr="D:\ФОТОХРАНИЛИЩЕ\афиши\ТАРАСОВА ПРЕЗЕНТАЦИЯ 2018 март.jpg"/>
          <p:cNvPicPr>
            <a:picLocks noChangeAspect="1" noChangeArrowheads="1"/>
          </p:cNvPicPr>
          <p:nvPr/>
        </p:nvPicPr>
        <p:blipFill>
          <a:blip r:embed="rId3" cstate="print"/>
          <a:srcRect/>
          <a:stretch>
            <a:fillRect/>
          </a:stretch>
        </p:blipFill>
        <p:spPr bwMode="auto">
          <a:xfrm>
            <a:off x="-32" y="-24"/>
            <a:ext cx="9180000" cy="1565887"/>
          </a:xfrm>
          <a:prstGeom prst="rect">
            <a:avLst/>
          </a:prstGeom>
          <a:noFill/>
        </p:spPr>
      </p:pic>
      <p:sp>
        <p:nvSpPr>
          <p:cNvPr id="7" name="TextBox 6"/>
          <p:cNvSpPr txBox="1"/>
          <p:nvPr/>
        </p:nvSpPr>
        <p:spPr>
          <a:xfrm>
            <a:off x="-32" y="1571612"/>
            <a:ext cx="5143536" cy="3416320"/>
          </a:xfrm>
          <a:prstGeom prst="rect">
            <a:avLst/>
          </a:prstGeom>
          <a:noFill/>
        </p:spPr>
        <p:txBody>
          <a:bodyPr wrap="square" rtlCol="0">
            <a:spAutoFit/>
          </a:bodyPr>
          <a:lstStyle/>
          <a:p>
            <a:pPr algn="ctr"/>
            <a:r>
              <a:rPr lang="ru-RU" sz="1200" dirty="0"/>
              <a:t>Нежный, светлый праздник! </a:t>
            </a:r>
            <a:br>
              <a:rPr lang="ru-RU" sz="1200" dirty="0"/>
            </a:br>
            <a:r>
              <a:rPr lang="ru-RU" sz="1200" dirty="0"/>
              <a:t>7 марта на проходной ПАО АМЗ Совет трудовой молодёжи при поддержки Первичной профсоюзной организации поздравил милых женщин с праздником весны! </a:t>
            </a:r>
            <a:br>
              <a:rPr lang="ru-RU" sz="1200" dirty="0"/>
            </a:br>
            <a:r>
              <a:rPr lang="ru-RU" sz="1200" dirty="0"/>
              <a:t>В этот день мужчины всего завода поздравляли своих коллег-представительниц прекрасного пола с самым женским праздником весны. Цель молодежной акции – первыми поздравить машиностроителей, тем самым подарить им приятные эмоции перед началом трудового дня. </a:t>
            </a:r>
            <a:br>
              <a:rPr lang="ru-RU" sz="1200" dirty="0"/>
            </a:br>
            <a:r>
              <a:rPr lang="ru-RU" sz="1200" dirty="0"/>
              <a:t>За дизайн огромное спасибо Джулиану Маркову. Все расходы по печати поздравительных открыток взяла на себя первичная профсоюзная организация в ОАО АМЗ. </a:t>
            </a:r>
            <a:br>
              <a:rPr lang="ru-RU" sz="1200" dirty="0"/>
            </a:br>
            <a:r>
              <a:rPr lang="ru-RU" sz="1200" dirty="0"/>
              <a:t>Рано утром </a:t>
            </a:r>
            <a:r>
              <a:rPr lang="ru-RU" sz="1200" dirty="0" err="1"/>
              <a:t>Машиностроительниц</a:t>
            </a:r>
            <a:r>
              <a:rPr lang="ru-RU" sz="1200" dirty="0"/>
              <a:t> радовали: </a:t>
            </a:r>
            <a:br>
              <a:rPr lang="ru-RU" sz="1200" dirty="0"/>
            </a:br>
            <a:r>
              <a:rPr lang="ru-RU" sz="1200" dirty="0"/>
              <a:t>- Василий </a:t>
            </a:r>
            <a:r>
              <a:rPr lang="ru-RU" sz="1200" dirty="0" err="1"/>
              <a:t>Кирилкин</a:t>
            </a:r>
            <a:r>
              <a:rPr lang="ru-RU" sz="1200" dirty="0"/>
              <a:t> (МСЦ-7)</a:t>
            </a:r>
            <a:br>
              <a:rPr lang="ru-RU" sz="1200" dirty="0"/>
            </a:br>
            <a:r>
              <a:rPr lang="ru-RU" sz="1200" dirty="0"/>
              <a:t>- Александр </a:t>
            </a:r>
            <a:r>
              <a:rPr lang="ru-RU" sz="1200" dirty="0" err="1"/>
              <a:t>Маковейчук</a:t>
            </a:r>
            <a:r>
              <a:rPr lang="ru-RU" sz="1200" dirty="0"/>
              <a:t> (Коммерческая дирекция)</a:t>
            </a:r>
            <a:br>
              <a:rPr lang="ru-RU" sz="1200" dirty="0"/>
            </a:br>
            <a:r>
              <a:rPr lang="ru-RU" sz="1200" dirty="0"/>
              <a:t>- Павел Злобин (ОИТ)</a:t>
            </a:r>
            <a:br>
              <a:rPr lang="ru-RU" sz="1200" dirty="0"/>
            </a:br>
            <a:r>
              <a:rPr lang="ru-RU" sz="1200" dirty="0"/>
              <a:t>- Алексей Шмелёв (МСЦ-1)</a:t>
            </a:r>
            <a:br>
              <a:rPr lang="ru-RU" sz="1200" dirty="0"/>
            </a:br>
            <a:r>
              <a:rPr lang="ru-RU" sz="1200" dirty="0"/>
              <a:t>- Алексей </a:t>
            </a:r>
            <a:r>
              <a:rPr lang="ru-RU" sz="1200" dirty="0" err="1"/>
              <a:t>Бутринов</a:t>
            </a:r>
            <a:r>
              <a:rPr lang="ru-RU" sz="1200" dirty="0"/>
              <a:t> (Цех металлопокрытия и окраски деталей)</a:t>
            </a:r>
            <a:br>
              <a:rPr lang="ru-RU" sz="1200" dirty="0">
                <a:hlinkClick r:id="rId4"/>
              </a:rPr>
            </a:br>
            <a:endParaRPr lang="ru-RU" sz="1200" dirty="0"/>
          </a:p>
        </p:txBody>
      </p:sp>
      <p:pic>
        <p:nvPicPr>
          <p:cNvPr id="9218" name="Picture 2" descr="D:\ФОТОХРАНИЛИЩЕ\2018Г\март\7 марта\Mf3IDacf2vw.jpg"/>
          <p:cNvPicPr>
            <a:picLocks noChangeAspect="1" noChangeArrowheads="1"/>
          </p:cNvPicPr>
          <p:nvPr/>
        </p:nvPicPr>
        <p:blipFill>
          <a:blip r:embed="rId5" cstate="print"/>
          <a:srcRect/>
          <a:stretch>
            <a:fillRect/>
          </a:stretch>
        </p:blipFill>
        <p:spPr bwMode="auto">
          <a:xfrm>
            <a:off x="414546" y="4807854"/>
            <a:ext cx="2657256" cy="1764418"/>
          </a:xfrm>
          <a:prstGeom prst="rect">
            <a:avLst/>
          </a:prstGeom>
          <a:noFill/>
        </p:spPr>
      </p:pic>
      <p:pic>
        <p:nvPicPr>
          <p:cNvPr id="9219" name="Picture 3" descr="D:\ФОТОХРАНИЛИЩЕ\2018Г\март\7 марта\qaGX270LFSM.jpg"/>
          <p:cNvPicPr>
            <a:picLocks noChangeAspect="1" noChangeArrowheads="1"/>
          </p:cNvPicPr>
          <p:nvPr/>
        </p:nvPicPr>
        <p:blipFill>
          <a:blip r:embed="rId6" cstate="print"/>
          <a:srcRect/>
          <a:stretch>
            <a:fillRect/>
          </a:stretch>
        </p:blipFill>
        <p:spPr bwMode="auto">
          <a:xfrm>
            <a:off x="4767961" y="4662692"/>
            <a:ext cx="2875873" cy="1909580"/>
          </a:xfrm>
          <a:prstGeom prst="rect">
            <a:avLst/>
          </a:prstGeom>
          <a:noFill/>
        </p:spPr>
      </p:pic>
      <p:pic>
        <p:nvPicPr>
          <p:cNvPr id="9220" name="Picture 4" descr="D:\ФОТОХРАНИЛИЩЕ\2018Г\март\7 марта\gC8fPBAhaPg.jpg"/>
          <p:cNvPicPr>
            <a:picLocks noChangeAspect="1" noChangeArrowheads="1"/>
          </p:cNvPicPr>
          <p:nvPr/>
        </p:nvPicPr>
        <p:blipFill>
          <a:blip r:embed="rId7" cstate="print"/>
          <a:srcRect/>
          <a:stretch>
            <a:fillRect/>
          </a:stretch>
        </p:blipFill>
        <p:spPr bwMode="auto">
          <a:xfrm>
            <a:off x="5214942" y="1714488"/>
            <a:ext cx="2582096" cy="1714512"/>
          </a:xfrm>
          <a:prstGeom prst="rect">
            <a:avLst/>
          </a:prstGeom>
          <a:noFill/>
        </p:spPr>
      </p:pic>
    </p:spTree>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ФОТОХРАНИЛИЩЕ\афиши\ТАРАСОВА ПРЕЗЕНТАЦИЯ 2018 март.jpg"/>
          <p:cNvPicPr>
            <a:picLocks noChangeAspect="1" noChangeArrowheads="1"/>
          </p:cNvPicPr>
          <p:nvPr/>
        </p:nvPicPr>
        <p:blipFill>
          <a:blip r:embed="rId2" cstate="print"/>
          <a:srcRect/>
          <a:stretch>
            <a:fillRect/>
          </a:stretch>
        </p:blipFill>
        <p:spPr bwMode="auto">
          <a:xfrm>
            <a:off x="-32" y="-24"/>
            <a:ext cx="9180000" cy="1565887"/>
          </a:xfrm>
          <a:prstGeom prst="rect">
            <a:avLst/>
          </a:prstGeom>
          <a:noFill/>
        </p:spPr>
      </p:pic>
      <p:pic>
        <p:nvPicPr>
          <p:cNvPr id="10242" name="Picture 2" descr="C:\Users\TarasovaYV\Downloads\IMG_0671.JPG"/>
          <p:cNvPicPr>
            <a:picLocks noChangeAspect="1" noChangeArrowheads="1"/>
          </p:cNvPicPr>
          <p:nvPr/>
        </p:nvPicPr>
        <p:blipFill>
          <a:blip r:embed="rId3" cstate="print"/>
          <a:srcRect/>
          <a:stretch>
            <a:fillRect/>
          </a:stretch>
        </p:blipFill>
        <p:spPr bwMode="auto">
          <a:xfrm>
            <a:off x="4822033" y="1714488"/>
            <a:ext cx="4179123" cy="2786082"/>
          </a:xfrm>
          <a:prstGeom prst="rect">
            <a:avLst/>
          </a:prstGeom>
          <a:noFill/>
        </p:spPr>
      </p:pic>
      <p:pic>
        <p:nvPicPr>
          <p:cNvPr id="10243" name="Picture 3" descr="C:\Users\TarasovaYV\Downloads\IMG_0658.JPG"/>
          <p:cNvPicPr>
            <a:picLocks noChangeAspect="1" noChangeArrowheads="1"/>
          </p:cNvPicPr>
          <p:nvPr/>
        </p:nvPicPr>
        <p:blipFill>
          <a:blip r:embed="rId4" cstate="print"/>
          <a:srcRect/>
          <a:stretch>
            <a:fillRect/>
          </a:stretch>
        </p:blipFill>
        <p:spPr bwMode="auto">
          <a:xfrm>
            <a:off x="142844" y="3548063"/>
            <a:ext cx="4643470" cy="3095647"/>
          </a:xfrm>
          <a:prstGeom prst="rect">
            <a:avLst/>
          </a:prstGeom>
          <a:noFill/>
        </p:spPr>
      </p:pic>
      <p:sp>
        <p:nvSpPr>
          <p:cNvPr id="10" name="TextBox 9"/>
          <p:cNvSpPr txBox="1"/>
          <p:nvPr/>
        </p:nvSpPr>
        <p:spPr>
          <a:xfrm>
            <a:off x="500034" y="1785926"/>
            <a:ext cx="3643338" cy="461665"/>
          </a:xfrm>
          <a:prstGeom prst="rect">
            <a:avLst/>
          </a:prstGeom>
          <a:noFill/>
        </p:spPr>
        <p:txBody>
          <a:bodyPr wrap="square" rtlCol="0">
            <a:spAutoFit/>
          </a:bodyPr>
          <a:lstStyle/>
          <a:p>
            <a:pPr algn="ctr"/>
            <a:r>
              <a:rPr lang="ru-RU" sz="1200" b="1" dirty="0"/>
              <a:t>Молодежь ПАО АМЗ присоединилась к всероссийскому </a:t>
            </a:r>
            <a:r>
              <a:rPr lang="ru-RU" sz="1200" b="1" dirty="0" err="1"/>
              <a:t>флешмобу</a:t>
            </a:r>
            <a:r>
              <a:rPr lang="ru-RU" sz="1200" b="1" dirty="0"/>
              <a:t> </a:t>
            </a:r>
            <a:r>
              <a:rPr lang="ru-RU" sz="1200" b="1" dirty="0">
                <a:hlinkClick r:id="rId5"/>
              </a:rPr>
              <a:t>#</a:t>
            </a:r>
            <a:r>
              <a:rPr lang="ru-RU" sz="1200" b="1" dirty="0" err="1">
                <a:hlinkClick r:id="rId5"/>
              </a:rPr>
              <a:t>голосоватькруто</a:t>
            </a:r>
            <a:endParaRPr lang="ru-RU" sz="1200" b="1" dirty="0"/>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arasovaYV\Desktop\цк\19pBslpZAzI.jpg"/>
          <p:cNvPicPr>
            <a:picLocks noChangeAspect="1" noChangeArrowheads="1"/>
          </p:cNvPicPr>
          <p:nvPr/>
        </p:nvPicPr>
        <p:blipFill>
          <a:blip r:embed="rId2" cstate="print"/>
          <a:srcRect/>
          <a:stretch>
            <a:fillRect/>
          </a:stretch>
        </p:blipFill>
        <p:spPr bwMode="auto">
          <a:xfrm>
            <a:off x="1285852" y="1714488"/>
            <a:ext cx="3286148" cy="2200179"/>
          </a:xfrm>
          <a:prstGeom prst="rect">
            <a:avLst/>
          </a:prstGeom>
          <a:noFill/>
        </p:spPr>
      </p:pic>
      <p:pic>
        <p:nvPicPr>
          <p:cNvPr id="3075" name="Picture 3" descr="C:\Users\TarasovaYV\Desktop\цк\26ctw9dBDUk.jpg"/>
          <p:cNvPicPr>
            <a:picLocks noChangeAspect="1" noChangeArrowheads="1"/>
          </p:cNvPicPr>
          <p:nvPr/>
        </p:nvPicPr>
        <p:blipFill>
          <a:blip r:embed="rId3" cstate="print"/>
          <a:srcRect/>
          <a:stretch>
            <a:fillRect/>
          </a:stretch>
        </p:blipFill>
        <p:spPr bwMode="auto">
          <a:xfrm>
            <a:off x="714349" y="4357694"/>
            <a:ext cx="3123636" cy="2091372"/>
          </a:xfrm>
          <a:prstGeom prst="rect">
            <a:avLst/>
          </a:prstGeom>
          <a:noFill/>
        </p:spPr>
      </p:pic>
      <p:sp>
        <p:nvSpPr>
          <p:cNvPr id="5" name="TextBox 4"/>
          <p:cNvSpPr txBox="1"/>
          <p:nvPr/>
        </p:nvSpPr>
        <p:spPr>
          <a:xfrm>
            <a:off x="5429256" y="2071678"/>
            <a:ext cx="3571900" cy="4154984"/>
          </a:xfrm>
          <a:prstGeom prst="rect">
            <a:avLst/>
          </a:prstGeom>
          <a:noFill/>
        </p:spPr>
        <p:txBody>
          <a:bodyPr wrap="square" rtlCol="0">
            <a:spAutoFit/>
          </a:bodyPr>
          <a:lstStyle/>
          <a:p>
            <a:pPr algn="ctr"/>
            <a:r>
              <a:rPr lang="ru-RU" sz="1200" b="1" i="1" dirty="0"/>
              <a:t>29 января на стадионе «Знамя» прошло уже традиционное массовое катание </a:t>
            </a:r>
          </a:p>
          <a:p>
            <a:pPr algn="ctr"/>
            <a:r>
              <a:rPr lang="ru-RU" sz="1200" b="1" i="1" dirty="0"/>
              <a:t>на коньках!</a:t>
            </a:r>
            <a:br>
              <a:rPr lang="ru-RU" sz="1200" dirty="0"/>
            </a:br>
            <a:br>
              <a:rPr lang="ru-RU" sz="1200" dirty="0"/>
            </a:br>
            <a:r>
              <a:rPr lang="ru-RU" sz="1200" dirty="0"/>
              <a:t>Порядка 30 машиностроителей вышли на лед в это морозное воскресное утро. Морозная погода не испугала, а только раззадорила наших ребят. Яркое солнце ослепляло и не давало сидеть на месте. Флаг АМЗ сделал много кругов по стадиону в этот день. </a:t>
            </a:r>
            <a:br>
              <a:rPr lang="ru-RU" sz="1200" dirty="0"/>
            </a:br>
            <a:r>
              <a:rPr lang="ru-RU" sz="1200" dirty="0"/>
              <a:t>Все пришедшие машиностроители и дети, присутствующие на стадионе, были поощрены за упорство и смелость горячим чаем из настоящего русского самовара, а так же вкусными сушками и конфетами.</a:t>
            </a:r>
            <a:br>
              <a:rPr lang="ru-RU" sz="1200" dirty="0"/>
            </a:br>
            <a:r>
              <a:rPr lang="ru-RU" sz="1200" dirty="0"/>
              <a:t>Прокат коньков всем машиностроителям был оплачен администрацией завода. За вкусные сладости отдельное спасибо Первичной Профсоюзной организации.</a:t>
            </a:r>
            <a:br>
              <a:rPr lang="ru-RU" sz="1200" dirty="0"/>
            </a:br>
            <a:r>
              <a:rPr lang="ru-RU" sz="1200" dirty="0"/>
              <a:t>Мы в очередной раз доказали, что машиностроители со спортом на «Ты»! </a:t>
            </a:r>
          </a:p>
          <a:p>
            <a:pPr algn="ctr"/>
            <a:r>
              <a:rPr lang="ru-RU" sz="1200" dirty="0"/>
              <a:t>В здоровом теле, здоровый дух!</a:t>
            </a:r>
          </a:p>
        </p:txBody>
      </p:sp>
      <p:pic>
        <p:nvPicPr>
          <p:cNvPr id="7" name="Picture 2" descr="D:\ФОТОХРАНИЛИЩЕ\афиши\ТАРАСОВА ПРЕЗЕНТАЦИЯ 2018 март.jpg"/>
          <p:cNvPicPr>
            <a:picLocks noChangeAspect="1" noChangeArrowheads="1"/>
          </p:cNvPicPr>
          <p:nvPr/>
        </p:nvPicPr>
        <p:blipFill>
          <a:blip r:embed="rId4"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arasovaYV\Desktop\цк\3DYmxKCEEbM.jpg"/>
          <p:cNvPicPr>
            <a:picLocks noChangeAspect="1" noChangeArrowheads="1"/>
          </p:cNvPicPr>
          <p:nvPr/>
        </p:nvPicPr>
        <p:blipFill>
          <a:blip r:embed="rId2" cstate="print"/>
          <a:srcRect/>
          <a:stretch>
            <a:fillRect/>
          </a:stretch>
        </p:blipFill>
        <p:spPr bwMode="auto">
          <a:xfrm>
            <a:off x="2071670" y="1714488"/>
            <a:ext cx="2214578" cy="1470618"/>
          </a:xfrm>
          <a:prstGeom prst="rect">
            <a:avLst/>
          </a:prstGeom>
          <a:noFill/>
        </p:spPr>
      </p:pic>
      <p:pic>
        <p:nvPicPr>
          <p:cNvPr id="5123" name="Picture 3" descr="C:\Users\TarasovaYV\Desktop\цк\ey7SbVxpRcw.jpg"/>
          <p:cNvPicPr>
            <a:picLocks noChangeAspect="1" noChangeArrowheads="1"/>
          </p:cNvPicPr>
          <p:nvPr/>
        </p:nvPicPr>
        <p:blipFill>
          <a:blip r:embed="rId3" cstate="print"/>
          <a:srcRect/>
          <a:stretch>
            <a:fillRect/>
          </a:stretch>
        </p:blipFill>
        <p:spPr bwMode="auto">
          <a:xfrm>
            <a:off x="214282" y="3214686"/>
            <a:ext cx="1928826" cy="1280861"/>
          </a:xfrm>
          <a:prstGeom prst="rect">
            <a:avLst/>
          </a:prstGeom>
          <a:noFill/>
        </p:spPr>
      </p:pic>
      <p:pic>
        <p:nvPicPr>
          <p:cNvPr id="5124" name="Picture 4" descr="C:\Users\TarasovaYV\Desktop\цк\TFqRKVVplhQ.jpg"/>
          <p:cNvPicPr>
            <a:picLocks noChangeAspect="1" noChangeArrowheads="1"/>
          </p:cNvPicPr>
          <p:nvPr/>
        </p:nvPicPr>
        <p:blipFill>
          <a:blip r:embed="rId4" cstate="print"/>
          <a:srcRect/>
          <a:stretch>
            <a:fillRect/>
          </a:stretch>
        </p:blipFill>
        <p:spPr bwMode="auto">
          <a:xfrm>
            <a:off x="357158" y="5163142"/>
            <a:ext cx="2143140" cy="1423179"/>
          </a:xfrm>
          <a:prstGeom prst="rect">
            <a:avLst/>
          </a:prstGeom>
          <a:noFill/>
        </p:spPr>
      </p:pic>
      <p:pic>
        <p:nvPicPr>
          <p:cNvPr id="5126" name="Picture 6" descr="C:\Users\TarasovaYV\Desktop\цк\g2Sh5xPLmtM.jpg"/>
          <p:cNvPicPr>
            <a:picLocks noChangeAspect="1" noChangeArrowheads="1"/>
          </p:cNvPicPr>
          <p:nvPr/>
        </p:nvPicPr>
        <p:blipFill>
          <a:blip r:embed="rId5" cstate="print"/>
          <a:srcRect/>
          <a:stretch>
            <a:fillRect/>
          </a:stretch>
        </p:blipFill>
        <p:spPr bwMode="auto">
          <a:xfrm>
            <a:off x="2432916" y="3857628"/>
            <a:ext cx="1924770" cy="1278168"/>
          </a:xfrm>
          <a:prstGeom prst="rect">
            <a:avLst/>
          </a:prstGeom>
          <a:noFill/>
        </p:spPr>
      </p:pic>
      <p:sp>
        <p:nvSpPr>
          <p:cNvPr id="7" name="TextBox 6"/>
          <p:cNvSpPr txBox="1"/>
          <p:nvPr/>
        </p:nvSpPr>
        <p:spPr>
          <a:xfrm>
            <a:off x="4357686" y="1928802"/>
            <a:ext cx="4786346" cy="4524315"/>
          </a:xfrm>
          <a:prstGeom prst="rect">
            <a:avLst/>
          </a:prstGeom>
          <a:noFill/>
        </p:spPr>
        <p:txBody>
          <a:bodyPr wrap="square" rtlCol="0">
            <a:spAutoFit/>
          </a:bodyPr>
          <a:lstStyle/>
          <a:p>
            <a:pPr algn="ctr"/>
            <a:r>
              <a:rPr lang="ru-RU" sz="1200" b="1" i="1" dirty="0"/>
              <a:t>4 февраля на ФОБ "Снежинка" состоялось традиционное спортивное мероприятие "Зимние Забавы". </a:t>
            </a:r>
            <a:br>
              <a:rPr lang="ru-RU" sz="1200" dirty="0"/>
            </a:br>
            <a:r>
              <a:rPr lang="ru-RU" sz="1200" dirty="0"/>
              <a:t>Были подведены итоги спартакиады 2016 года.,</a:t>
            </a:r>
          </a:p>
          <a:p>
            <a:pPr algn="ctr"/>
            <a:r>
              <a:rPr lang="ru-RU" sz="1200" dirty="0"/>
              <a:t>вручены грамоты и ценные призы.</a:t>
            </a:r>
            <a:br>
              <a:rPr lang="ru-RU" sz="1200" dirty="0"/>
            </a:br>
            <a:r>
              <a:rPr lang="ru-RU" sz="1200" dirty="0"/>
              <a:t>Стартовал 1 этап заводской спартакиады 2017 - лыжная эстафета!</a:t>
            </a:r>
            <a:br>
              <a:rPr lang="ru-RU" sz="1200" dirty="0"/>
            </a:br>
            <a:r>
              <a:rPr lang="ru-RU" sz="1200" dirty="0"/>
              <a:t>Детская игровая программа для болельщиков так же радовала и развлекала присутствующих. Катание на лошадях, конкурс снежных фигур, развлекательные семейные игры и многое другое не давало скучать заводчанам и их детям.</a:t>
            </a:r>
            <a:br>
              <a:rPr lang="ru-RU" sz="1200" dirty="0"/>
            </a:br>
            <a:r>
              <a:rPr lang="ru-RU" sz="1200" dirty="0"/>
              <a:t>Для машиностроителей, живущих бодрым духом, были разыграны Первенства по </a:t>
            </a:r>
            <a:r>
              <a:rPr lang="ru-RU" sz="1200" dirty="0" err="1"/>
              <a:t>дартсу</a:t>
            </a:r>
            <a:r>
              <a:rPr lang="ru-RU" sz="1200" dirty="0"/>
              <a:t>, </a:t>
            </a:r>
            <a:r>
              <a:rPr lang="ru-RU" sz="1200" dirty="0" err="1"/>
              <a:t>по</a:t>
            </a:r>
            <a:r>
              <a:rPr lang="ru-RU" sz="1200" dirty="0"/>
              <a:t> </a:t>
            </a:r>
            <a:r>
              <a:rPr lang="ru-RU" sz="1200" dirty="0" err="1"/>
              <a:t>перетягиванию</a:t>
            </a:r>
            <a:r>
              <a:rPr lang="ru-RU" sz="1200" dirty="0"/>
              <a:t> каната, и поднятию гири. Обстановка царила завораживающая. Живой звук, дискотека, командные игры. </a:t>
            </a:r>
          </a:p>
          <a:p>
            <a:pPr algn="ctr"/>
            <a:r>
              <a:rPr lang="ru-RU" sz="1200" dirty="0"/>
              <a:t>На время проведения праздника, неподалёку, развернулась настоящая полевая кухня со вкусной гречневой кашей и сладким чаем. </a:t>
            </a:r>
            <a:br>
              <a:rPr lang="ru-RU" sz="1200" dirty="0"/>
            </a:br>
            <a:r>
              <a:rPr lang="ru-RU" sz="1200" dirty="0"/>
              <a:t>Победители в личном зачете, всех командных соревнований и дети получили памятные призы от руководства. Первичная профсоюзная организация вручила традиционные призы за массовость.</a:t>
            </a:r>
          </a:p>
          <a:p>
            <a:pPr algn="ctr"/>
            <a:r>
              <a:rPr lang="ru-RU" sz="1200" dirty="0"/>
              <a:t>Это добрая традиция АМЗ собираться каждую зиму на "Снежинке" и отлично проводить время в кругу  коллег, друзей и близких.</a:t>
            </a:r>
            <a:br>
              <a:rPr lang="ru-RU" sz="1200" dirty="0"/>
            </a:br>
            <a:r>
              <a:rPr lang="ru-RU" sz="1200" dirty="0"/>
              <a:t>Активисты Совета трудовой молодёжи, как всегда не остались в стороне и получили благодарность за помощь в организации и проведении праздника!</a:t>
            </a:r>
          </a:p>
        </p:txBody>
      </p:sp>
      <p:pic>
        <p:nvPicPr>
          <p:cNvPr id="9" name="Picture 2" descr="D:\ФОТОХРАНИЛИЩЕ\афиши\ТАРАСОВА ПРЕЗЕНТАЦИЯ 2018 март.jpg"/>
          <p:cNvPicPr>
            <a:picLocks noChangeAspect="1" noChangeArrowheads="1"/>
          </p:cNvPicPr>
          <p:nvPr/>
        </p:nvPicPr>
        <p:blipFill>
          <a:blip r:embed="rId6"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1597871"/>
            <a:ext cx="3214710" cy="830997"/>
          </a:xfrm>
          <a:prstGeom prst="rect">
            <a:avLst/>
          </a:prstGeom>
          <a:noFill/>
        </p:spPr>
        <p:txBody>
          <a:bodyPr wrap="square" rtlCol="0">
            <a:spAutoFit/>
          </a:bodyPr>
          <a:lstStyle/>
          <a:p>
            <a:pPr algn="ctr"/>
            <a:r>
              <a:rPr lang="ru-RU" sz="1200" dirty="0"/>
              <a:t>В группе в соц.сети </a:t>
            </a:r>
            <a:r>
              <a:rPr lang="ru-RU" sz="1200" dirty="0" err="1"/>
              <a:t>Вконтакте</a:t>
            </a:r>
            <a:r>
              <a:rPr lang="ru-RU" sz="1200" dirty="0"/>
              <a:t> в течении года было разыграно много призов начиная от сувениров с заводского символикой до билетов  в кино и театр.</a:t>
            </a:r>
          </a:p>
        </p:txBody>
      </p:sp>
      <p:sp>
        <p:nvSpPr>
          <p:cNvPr id="5" name="TextBox 4"/>
          <p:cNvSpPr txBox="1"/>
          <p:nvPr/>
        </p:nvSpPr>
        <p:spPr>
          <a:xfrm>
            <a:off x="1500166" y="2395831"/>
            <a:ext cx="2857520" cy="461665"/>
          </a:xfrm>
          <a:prstGeom prst="rect">
            <a:avLst/>
          </a:prstGeom>
          <a:noFill/>
        </p:spPr>
        <p:txBody>
          <a:bodyPr wrap="square" rtlCol="0">
            <a:spAutoFit/>
          </a:bodyPr>
          <a:lstStyle/>
          <a:p>
            <a:pPr algn="ctr"/>
            <a:r>
              <a:rPr lang="ru-RU" sz="1200" dirty="0"/>
              <a:t>Каждый месяц запускались розыгрыши за </a:t>
            </a:r>
            <a:r>
              <a:rPr lang="ru-RU" sz="1200" dirty="0" err="1"/>
              <a:t>репосты</a:t>
            </a:r>
            <a:r>
              <a:rPr lang="ru-RU" sz="1200" dirty="0"/>
              <a:t> для машиностроителей.</a:t>
            </a:r>
          </a:p>
        </p:txBody>
      </p:sp>
      <p:sp>
        <p:nvSpPr>
          <p:cNvPr id="6" name="TextBox 5"/>
          <p:cNvSpPr txBox="1"/>
          <p:nvPr/>
        </p:nvSpPr>
        <p:spPr>
          <a:xfrm>
            <a:off x="2786050" y="2928934"/>
            <a:ext cx="2643206" cy="646331"/>
          </a:xfrm>
          <a:prstGeom prst="rect">
            <a:avLst/>
          </a:prstGeom>
          <a:noFill/>
        </p:spPr>
        <p:txBody>
          <a:bodyPr wrap="square" rtlCol="0">
            <a:spAutoFit/>
          </a:bodyPr>
          <a:lstStyle/>
          <a:p>
            <a:pPr algn="ctr"/>
            <a:r>
              <a:rPr lang="ru-RU" sz="1200" dirty="0"/>
              <a:t>А так же фото конкурсы с питомцами, детскими костюмами, символикой АМЗ </a:t>
            </a:r>
          </a:p>
        </p:txBody>
      </p:sp>
      <p:sp>
        <p:nvSpPr>
          <p:cNvPr id="7" name="TextBox 6"/>
          <p:cNvSpPr txBox="1"/>
          <p:nvPr/>
        </p:nvSpPr>
        <p:spPr>
          <a:xfrm>
            <a:off x="3929058" y="3643314"/>
            <a:ext cx="2786082" cy="461665"/>
          </a:xfrm>
          <a:prstGeom prst="rect">
            <a:avLst/>
          </a:prstGeom>
          <a:noFill/>
        </p:spPr>
        <p:txBody>
          <a:bodyPr wrap="square" rtlCol="0">
            <a:spAutoFit/>
          </a:bodyPr>
          <a:lstStyle/>
          <a:p>
            <a:pPr algn="ctr"/>
            <a:r>
              <a:rPr lang="ru-RU" sz="1200" dirty="0"/>
              <a:t>В общей сложности призы получили около 70 человек.</a:t>
            </a:r>
          </a:p>
        </p:txBody>
      </p:sp>
      <p:pic>
        <p:nvPicPr>
          <p:cNvPr id="7170" name="Picture 2" descr="C:\Users\TarasovaYV\Desktop\цк\zYRYtr4yNJE.jpg"/>
          <p:cNvPicPr>
            <a:picLocks noChangeAspect="1" noChangeArrowheads="1"/>
          </p:cNvPicPr>
          <p:nvPr/>
        </p:nvPicPr>
        <p:blipFill>
          <a:blip r:embed="rId2" cstate="print"/>
          <a:srcRect/>
          <a:stretch>
            <a:fillRect/>
          </a:stretch>
        </p:blipFill>
        <p:spPr bwMode="auto">
          <a:xfrm>
            <a:off x="7286644" y="3888991"/>
            <a:ext cx="1643074" cy="2754719"/>
          </a:xfrm>
          <a:prstGeom prst="rect">
            <a:avLst/>
          </a:prstGeom>
          <a:noFill/>
        </p:spPr>
      </p:pic>
      <p:pic>
        <p:nvPicPr>
          <p:cNvPr id="2050" name="Picture 2" descr="C:\Users\TarasovaYV\Desktop\цк\xgTN9WNx_Ac.jpg"/>
          <p:cNvPicPr>
            <a:picLocks noChangeAspect="1" noChangeArrowheads="1"/>
          </p:cNvPicPr>
          <p:nvPr/>
        </p:nvPicPr>
        <p:blipFill>
          <a:blip r:embed="rId3" cstate="print"/>
          <a:srcRect/>
          <a:stretch>
            <a:fillRect/>
          </a:stretch>
        </p:blipFill>
        <p:spPr bwMode="auto">
          <a:xfrm>
            <a:off x="331639" y="4906020"/>
            <a:ext cx="2525849" cy="1737690"/>
          </a:xfrm>
          <a:prstGeom prst="rect">
            <a:avLst/>
          </a:prstGeom>
          <a:noFill/>
        </p:spPr>
      </p:pic>
      <p:pic>
        <p:nvPicPr>
          <p:cNvPr id="2051" name="Picture 3" descr="C:\Users\TarasovaYV\Desktop\цк\kPdaGjEIjvM.jpg"/>
          <p:cNvPicPr>
            <a:picLocks noChangeAspect="1" noChangeArrowheads="1"/>
          </p:cNvPicPr>
          <p:nvPr/>
        </p:nvPicPr>
        <p:blipFill>
          <a:blip r:embed="rId4" cstate="print"/>
          <a:srcRect/>
          <a:stretch>
            <a:fillRect/>
          </a:stretch>
        </p:blipFill>
        <p:spPr bwMode="auto">
          <a:xfrm>
            <a:off x="3000364" y="5107793"/>
            <a:ext cx="1857388" cy="1393041"/>
          </a:xfrm>
          <a:prstGeom prst="rect">
            <a:avLst/>
          </a:prstGeom>
          <a:noFill/>
        </p:spPr>
      </p:pic>
      <p:pic>
        <p:nvPicPr>
          <p:cNvPr id="8194" name="Picture 2" descr="C:\Users\TarasovaYV\Desktop\цк\b1RdFEvPBmw.jpg"/>
          <p:cNvPicPr>
            <a:picLocks noChangeAspect="1" noChangeArrowheads="1"/>
          </p:cNvPicPr>
          <p:nvPr/>
        </p:nvPicPr>
        <p:blipFill>
          <a:blip r:embed="rId5" cstate="print"/>
          <a:srcRect/>
          <a:stretch>
            <a:fillRect/>
          </a:stretch>
        </p:blipFill>
        <p:spPr bwMode="auto">
          <a:xfrm>
            <a:off x="5000628" y="4214818"/>
            <a:ext cx="2160915" cy="1440000"/>
          </a:xfrm>
          <a:prstGeom prst="rect">
            <a:avLst/>
          </a:prstGeom>
          <a:noFill/>
        </p:spPr>
      </p:pic>
      <p:pic>
        <p:nvPicPr>
          <p:cNvPr id="8195" name="Picture 3" descr="C:\Users\TarasovaYV\Desktop\цк\HEqW4ynuaLI.jpg"/>
          <p:cNvPicPr>
            <a:picLocks noChangeAspect="1" noChangeArrowheads="1"/>
          </p:cNvPicPr>
          <p:nvPr/>
        </p:nvPicPr>
        <p:blipFill>
          <a:blip r:embed="rId6" cstate="print"/>
          <a:srcRect/>
          <a:stretch>
            <a:fillRect/>
          </a:stretch>
        </p:blipFill>
        <p:spPr bwMode="auto">
          <a:xfrm>
            <a:off x="285720" y="2917694"/>
            <a:ext cx="2160915" cy="1440000"/>
          </a:xfrm>
          <a:prstGeom prst="rect">
            <a:avLst/>
          </a:prstGeom>
          <a:noFill/>
        </p:spPr>
      </p:pic>
      <p:pic>
        <p:nvPicPr>
          <p:cNvPr id="8196" name="Picture 4" descr="C:\Users\TarasovaYV\Desktop\цк\KaW7oK7-37w.jpg"/>
          <p:cNvPicPr>
            <a:picLocks noChangeAspect="1" noChangeArrowheads="1"/>
          </p:cNvPicPr>
          <p:nvPr/>
        </p:nvPicPr>
        <p:blipFill>
          <a:blip r:embed="rId7" cstate="print"/>
          <a:srcRect/>
          <a:stretch>
            <a:fillRect/>
          </a:stretch>
        </p:blipFill>
        <p:spPr bwMode="auto">
          <a:xfrm>
            <a:off x="6213984" y="1714488"/>
            <a:ext cx="2572858" cy="1714512"/>
          </a:xfrm>
          <a:prstGeom prst="rect">
            <a:avLst/>
          </a:prstGeom>
          <a:noFill/>
        </p:spPr>
      </p:pic>
      <p:pic>
        <p:nvPicPr>
          <p:cNvPr id="13" name="Picture 2" descr="D:\ФОТОХРАНИЛИЩЕ\афиши\ТАРАСОВА ПРЕЗЕНТАЦИЯ 2018 март.jpg"/>
          <p:cNvPicPr>
            <a:picLocks noChangeAspect="1" noChangeArrowheads="1"/>
          </p:cNvPicPr>
          <p:nvPr/>
        </p:nvPicPr>
        <p:blipFill>
          <a:blip r:embed="rId8"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00562" y="1643050"/>
            <a:ext cx="4429124" cy="2492990"/>
          </a:xfrm>
          <a:prstGeom prst="rect">
            <a:avLst/>
          </a:prstGeom>
          <a:noFill/>
        </p:spPr>
        <p:txBody>
          <a:bodyPr wrap="square" rtlCol="0">
            <a:spAutoFit/>
          </a:bodyPr>
          <a:lstStyle/>
          <a:p>
            <a:pPr algn="ctr"/>
            <a:r>
              <a:rPr lang="ru-RU" sz="1200" b="1" i="1" dirty="0"/>
              <a:t>17 февраля и 31 марта в развлекательном центре "Пантера" состоялись Турниры по боулингу и бильярду, организованные Первичной профсоюзной организацией в ОАО  «АМЗ»</a:t>
            </a:r>
            <a:endParaRPr lang="ru-RU" sz="1200" dirty="0"/>
          </a:p>
          <a:p>
            <a:pPr algn="ctr"/>
            <a:r>
              <a:rPr lang="ru-RU" sz="1200" dirty="0"/>
              <a:t>Традиционно мероприятия проходят "на отлично": хорошее настроение, азартная атмосфера и достойные подарки победителям! </a:t>
            </a:r>
            <a:br>
              <a:rPr lang="ru-RU" sz="1200" dirty="0"/>
            </a:br>
            <a:r>
              <a:rPr lang="ru-RU" sz="1200" dirty="0"/>
              <a:t>Команды и участники занявшие первые, вторые, третьи места получили от первичной профсоюзной организации денежные призы. </a:t>
            </a:r>
            <a:br>
              <a:rPr lang="ru-RU" sz="1200" dirty="0"/>
            </a:br>
            <a:r>
              <a:rPr lang="ru-RU" sz="1200" dirty="0"/>
              <a:t>Впервые игравшие и набравший наименьшее количество очков, за смелость и волю к победе всегда получают утешительные призы.</a:t>
            </a:r>
          </a:p>
        </p:txBody>
      </p:sp>
      <p:pic>
        <p:nvPicPr>
          <p:cNvPr id="6147" name="Picture 3" descr="C:\Users\TarasovaYV\Desktop\цк\ZPCqeTSH68Y.jpg"/>
          <p:cNvPicPr>
            <a:picLocks noChangeAspect="1" noChangeArrowheads="1"/>
          </p:cNvPicPr>
          <p:nvPr/>
        </p:nvPicPr>
        <p:blipFill>
          <a:blip r:embed="rId2" cstate="print"/>
          <a:srcRect/>
          <a:stretch>
            <a:fillRect/>
          </a:stretch>
        </p:blipFill>
        <p:spPr bwMode="auto">
          <a:xfrm rot="563642">
            <a:off x="2863083" y="4341288"/>
            <a:ext cx="2871895" cy="2153922"/>
          </a:xfrm>
          <a:prstGeom prst="rect">
            <a:avLst/>
          </a:prstGeom>
          <a:noFill/>
        </p:spPr>
      </p:pic>
      <p:pic>
        <p:nvPicPr>
          <p:cNvPr id="6" name="Picture 3" descr="C:\Users\TarasovaYV\Desktop\цк\9UmafcsAbig.jpg"/>
          <p:cNvPicPr>
            <a:picLocks noChangeAspect="1" noChangeArrowheads="1"/>
          </p:cNvPicPr>
          <p:nvPr/>
        </p:nvPicPr>
        <p:blipFill>
          <a:blip r:embed="rId3" cstate="print"/>
          <a:srcRect/>
          <a:stretch>
            <a:fillRect/>
          </a:stretch>
        </p:blipFill>
        <p:spPr bwMode="auto">
          <a:xfrm>
            <a:off x="285720" y="4857760"/>
            <a:ext cx="2286015" cy="1714512"/>
          </a:xfrm>
          <a:prstGeom prst="rect">
            <a:avLst/>
          </a:prstGeom>
          <a:noFill/>
        </p:spPr>
      </p:pic>
      <p:pic>
        <p:nvPicPr>
          <p:cNvPr id="7" name="Picture 4" descr="C:\Users\TarasovaYV\Desktop\цк\M45ffnrjydA.jpg"/>
          <p:cNvPicPr>
            <a:picLocks noChangeAspect="1" noChangeArrowheads="1"/>
          </p:cNvPicPr>
          <p:nvPr/>
        </p:nvPicPr>
        <p:blipFill>
          <a:blip r:embed="rId4" cstate="print"/>
          <a:srcRect/>
          <a:stretch>
            <a:fillRect/>
          </a:stretch>
        </p:blipFill>
        <p:spPr bwMode="auto">
          <a:xfrm>
            <a:off x="6000760" y="4393413"/>
            <a:ext cx="3000396" cy="2250297"/>
          </a:xfrm>
          <a:prstGeom prst="rect">
            <a:avLst/>
          </a:prstGeom>
          <a:noFill/>
        </p:spPr>
      </p:pic>
      <p:pic>
        <p:nvPicPr>
          <p:cNvPr id="8" name="Picture 2" descr="C:\Users\TarasovaYV\Desktop\цк\IN5QLK6Wqx0.jpg"/>
          <p:cNvPicPr>
            <a:picLocks noChangeAspect="1" noChangeArrowheads="1"/>
          </p:cNvPicPr>
          <p:nvPr/>
        </p:nvPicPr>
        <p:blipFill>
          <a:blip r:embed="rId5" cstate="print"/>
          <a:srcRect/>
          <a:stretch>
            <a:fillRect/>
          </a:stretch>
        </p:blipFill>
        <p:spPr bwMode="auto">
          <a:xfrm rot="9537745" flipV="1">
            <a:off x="235248" y="2272041"/>
            <a:ext cx="3024166" cy="1701093"/>
          </a:xfrm>
          <a:prstGeom prst="rect">
            <a:avLst/>
          </a:prstGeom>
          <a:noFill/>
        </p:spPr>
      </p:pic>
      <p:pic>
        <p:nvPicPr>
          <p:cNvPr id="10" name="Picture 2" descr="D:\ФОТОХРАНИЛИЩЕ\афиши\ТАРАСОВА ПРЕЗЕНТАЦИЯ 2018 март.jpg"/>
          <p:cNvPicPr>
            <a:picLocks noChangeAspect="1" noChangeArrowheads="1"/>
          </p:cNvPicPr>
          <p:nvPr/>
        </p:nvPicPr>
        <p:blipFill>
          <a:blip r:embed="rId6"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844" y="1768982"/>
            <a:ext cx="3286148" cy="3231654"/>
          </a:xfrm>
          <a:prstGeom prst="rect">
            <a:avLst/>
          </a:prstGeom>
          <a:noFill/>
        </p:spPr>
        <p:txBody>
          <a:bodyPr wrap="square" rtlCol="0">
            <a:spAutoFit/>
          </a:bodyPr>
          <a:lstStyle/>
          <a:p>
            <a:pPr algn="ctr"/>
            <a:r>
              <a:rPr lang="ru-RU" sz="1200" b="1" dirty="0"/>
              <a:t>22 февраля и 7 марта рано утром активисты Совета трудовой молодёжи, поспешили поздравили машиностроителей с наступающими праздниками, Днём Защитника Отечества и 8 Марта!</a:t>
            </a:r>
            <a:br>
              <a:rPr lang="ru-RU" sz="1200" dirty="0"/>
            </a:br>
            <a:br>
              <a:rPr lang="ru-RU" sz="1200" dirty="0"/>
            </a:br>
            <a:r>
              <a:rPr lang="ru-RU" sz="1200" dirty="0"/>
              <a:t>К этим акциям Совет молодёжи тщательно готовился. Заранее были продуманы дизайны открыток. Стихотворения с пожеланиями были так же придуманы ребятами. Благодаря Первичной Профсоюзной организации ПАО АМЗ открытки были напечатаны - 3000 штук в общем количестве. В течении часа девушки и молодые люди радовали заводчан улыбками и дарили поздравления.</a:t>
            </a:r>
          </a:p>
          <a:p>
            <a:pPr algn="ctr"/>
            <a:r>
              <a:rPr lang="ru-RU" sz="1200" dirty="0"/>
              <a:t>Стихотворения с пожеланиями были придуманы активистами совета. </a:t>
            </a:r>
          </a:p>
        </p:txBody>
      </p:sp>
      <p:pic>
        <p:nvPicPr>
          <p:cNvPr id="8196" name="Picture 4" descr="C:\Users\TarasovaYV\Desktop\цк\g7CKjuHZI9M.jpg"/>
          <p:cNvPicPr>
            <a:picLocks noChangeAspect="1" noChangeArrowheads="1"/>
          </p:cNvPicPr>
          <p:nvPr/>
        </p:nvPicPr>
        <p:blipFill>
          <a:blip r:embed="rId2" cstate="print"/>
          <a:srcRect/>
          <a:stretch>
            <a:fillRect/>
          </a:stretch>
        </p:blipFill>
        <p:spPr bwMode="auto">
          <a:xfrm>
            <a:off x="6286512" y="4786322"/>
            <a:ext cx="2710588" cy="1800000"/>
          </a:xfrm>
          <a:prstGeom prst="rect">
            <a:avLst/>
          </a:prstGeom>
          <a:noFill/>
        </p:spPr>
      </p:pic>
      <p:pic>
        <p:nvPicPr>
          <p:cNvPr id="7" name="Picture 2" descr="C:\Users\TarasovaYV\Desktop\цк\UmYvco9bTrs.jpg"/>
          <p:cNvPicPr>
            <a:picLocks noChangeAspect="1" noChangeArrowheads="1"/>
          </p:cNvPicPr>
          <p:nvPr/>
        </p:nvPicPr>
        <p:blipFill>
          <a:blip r:embed="rId3" cstate="print"/>
          <a:srcRect/>
          <a:stretch>
            <a:fillRect/>
          </a:stretch>
        </p:blipFill>
        <p:spPr bwMode="auto">
          <a:xfrm>
            <a:off x="6235851" y="1664102"/>
            <a:ext cx="2765305" cy="1836336"/>
          </a:xfrm>
          <a:prstGeom prst="rect">
            <a:avLst/>
          </a:prstGeom>
          <a:noFill/>
        </p:spPr>
      </p:pic>
      <p:pic>
        <p:nvPicPr>
          <p:cNvPr id="8" name="Picture 4" descr="C:\Users\TarasovaYV\Desktop\цк\fBe1A-3XIF4.jpg"/>
          <p:cNvPicPr>
            <a:picLocks noChangeAspect="1" noChangeArrowheads="1"/>
          </p:cNvPicPr>
          <p:nvPr/>
        </p:nvPicPr>
        <p:blipFill>
          <a:blip r:embed="rId4" cstate="print"/>
          <a:srcRect/>
          <a:stretch>
            <a:fillRect/>
          </a:stretch>
        </p:blipFill>
        <p:spPr bwMode="auto">
          <a:xfrm>
            <a:off x="3500430" y="3143248"/>
            <a:ext cx="2710588" cy="1800000"/>
          </a:xfrm>
          <a:prstGeom prst="rect">
            <a:avLst/>
          </a:prstGeom>
          <a:noFill/>
        </p:spPr>
      </p:pic>
      <p:pic>
        <p:nvPicPr>
          <p:cNvPr id="9" name="Picture 2" descr="D:\ФОТОХРАНИЛИЩЕ\афиши\ТАРАСОВА ПРЕЗЕНТАЦИЯ 2018 март.jpg"/>
          <p:cNvPicPr>
            <a:picLocks noChangeAspect="1" noChangeArrowheads="1"/>
          </p:cNvPicPr>
          <p:nvPr/>
        </p:nvPicPr>
        <p:blipFill>
          <a:blip r:embed="rId5"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84316"/>
            <a:ext cx="5286412" cy="3416320"/>
          </a:xfrm>
          <a:prstGeom prst="rect">
            <a:avLst/>
          </a:prstGeom>
          <a:noFill/>
        </p:spPr>
        <p:txBody>
          <a:bodyPr wrap="square" rtlCol="0">
            <a:spAutoFit/>
          </a:bodyPr>
          <a:lstStyle/>
          <a:p>
            <a:pPr algn="ctr"/>
            <a:r>
              <a:rPr lang="ru-RU" sz="1200" b="1" dirty="0"/>
              <a:t>10 Марта активисты Совета трудовой молодёжи приняли участие в муниципальном образовательном форуме "СП.ЕК.ТР" ("Социальное Проектирование. Единая Команда. </a:t>
            </a:r>
          </a:p>
          <a:p>
            <a:pPr algn="ctr"/>
            <a:r>
              <a:rPr lang="ru-RU" sz="1200" b="1" dirty="0"/>
              <a:t>Территория Развития")</a:t>
            </a:r>
            <a:br>
              <a:rPr lang="ru-RU" sz="1200" dirty="0"/>
            </a:br>
            <a:r>
              <a:rPr lang="ru-RU" sz="1200" dirty="0"/>
              <a:t>Форум являлся центральной дискуссионной площадкой для молодёжи городского округа города Арзамаса и проводился в рамках реализации муниципальной программы "Молодёжь города Арзамас в 21 веке на 2015 - 2017 годы."</a:t>
            </a:r>
            <a:br>
              <a:rPr lang="ru-RU" sz="1200" dirty="0"/>
            </a:br>
            <a:r>
              <a:rPr lang="ru-RU" sz="1200" dirty="0"/>
              <a:t>Целью форума являлась подготовка молодёжи города к эффективному участию в областном молодёжном образовательном форуме "Канва" и тематических сменах Всероссийской </a:t>
            </a:r>
            <a:r>
              <a:rPr lang="ru-RU" sz="1200" dirty="0" err="1"/>
              <a:t>форумной</a:t>
            </a:r>
            <a:r>
              <a:rPr lang="ru-RU" sz="1200" dirty="0"/>
              <a:t> кампании текущего года.</a:t>
            </a:r>
            <a:br>
              <a:rPr lang="ru-RU" sz="1200" dirty="0"/>
            </a:br>
            <a:r>
              <a:rPr lang="ru-RU" sz="1200" dirty="0"/>
              <a:t>В программе форума был предусмотрен образовательный блок для слушателей с последующей работой на тематических площадках, написанием проекта и его защитой, а так же конвейер проектов по направлениям тематических площадок для участников - авторов готовых проектов.</a:t>
            </a:r>
            <a:br>
              <a:rPr lang="ru-RU" sz="1200" dirty="0"/>
            </a:br>
            <a:r>
              <a:rPr lang="ru-RU" sz="1200" b="1" dirty="0"/>
              <a:t>Наши ребята представляли два проекта на площадке "Здоровое поколение", один из которых занял 1 место!</a:t>
            </a:r>
          </a:p>
        </p:txBody>
      </p:sp>
      <p:pic>
        <p:nvPicPr>
          <p:cNvPr id="10243" name="Picture 3" descr="C:\Users\TarasovaYV\Desktop\цк\rNOjLoVcS7g.jpg"/>
          <p:cNvPicPr>
            <a:picLocks noChangeAspect="1" noChangeArrowheads="1"/>
          </p:cNvPicPr>
          <p:nvPr/>
        </p:nvPicPr>
        <p:blipFill>
          <a:blip r:embed="rId2" cstate="print"/>
          <a:srcRect/>
          <a:stretch>
            <a:fillRect/>
          </a:stretch>
        </p:blipFill>
        <p:spPr bwMode="auto">
          <a:xfrm>
            <a:off x="5357818" y="3343512"/>
            <a:ext cx="1350000" cy="1800000"/>
          </a:xfrm>
          <a:prstGeom prst="rect">
            <a:avLst/>
          </a:prstGeom>
          <a:noFill/>
        </p:spPr>
      </p:pic>
      <p:pic>
        <p:nvPicPr>
          <p:cNvPr id="10245" name="Picture 5" descr="C:\Users\TarasovaYV\Desktop\цк\FsPJbdvwUXE.jpg"/>
          <p:cNvPicPr>
            <a:picLocks noChangeAspect="1" noChangeArrowheads="1"/>
          </p:cNvPicPr>
          <p:nvPr/>
        </p:nvPicPr>
        <p:blipFill>
          <a:blip r:embed="rId3" cstate="print"/>
          <a:srcRect/>
          <a:stretch>
            <a:fillRect/>
          </a:stretch>
        </p:blipFill>
        <p:spPr bwMode="auto">
          <a:xfrm>
            <a:off x="5100958" y="5214950"/>
            <a:ext cx="1905013" cy="1428760"/>
          </a:xfrm>
          <a:prstGeom prst="rect">
            <a:avLst/>
          </a:prstGeom>
          <a:noFill/>
        </p:spPr>
      </p:pic>
      <p:pic>
        <p:nvPicPr>
          <p:cNvPr id="10242" name="Picture 2" descr="C:\Users\TarasovaYV\Desktop\цк\Uzq6yxtvAyg.jpg"/>
          <p:cNvPicPr>
            <a:picLocks noChangeAspect="1" noChangeArrowheads="1"/>
          </p:cNvPicPr>
          <p:nvPr/>
        </p:nvPicPr>
        <p:blipFill>
          <a:blip r:embed="rId4" cstate="print"/>
          <a:srcRect/>
          <a:stretch>
            <a:fillRect/>
          </a:stretch>
        </p:blipFill>
        <p:spPr bwMode="auto">
          <a:xfrm>
            <a:off x="7048539" y="3700702"/>
            <a:ext cx="1738303" cy="1157058"/>
          </a:xfrm>
          <a:prstGeom prst="rect">
            <a:avLst/>
          </a:prstGeom>
          <a:noFill/>
        </p:spPr>
      </p:pic>
      <p:pic>
        <p:nvPicPr>
          <p:cNvPr id="10244" name="Picture 4" descr="C:\Users\TarasovaYV\Desktop\цк\KztRFJePdwM.jpg"/>
          <p:cNvPicPr>
            <a:picLocks noChangeAspect="1" noChangeArrowheads="1"/>
          </p:cNvPicPr>
          <p:nvPr/>
        </p:nvPicPr>
        <p:blipFill>
          <a:blip r:embed="rId5" cstate="print"/>
          <a:srcRect/>
          <a:stretch>
            <a:fillRect/>
          </a:stretch>
        </p:blipFill>
        <p:spPr bwMode="auto">
          <a:xfrm>
            <a:off x="7210127" y="5282579"/>
            <a:ext cx="1719591" cy="1289693"/>
          </a:xfrm>
          <a:prstGeom prst="rect">
            <a:avLst/>
          </a:prstGeom>
          <a:noFill/>
        </p:spPr>
      </p:pic>
      <p:sp>
        <p:nvSpPr>
          <p:cNvPr id="7" name="TextBox 6"/>
          <p:cNvSpPr txBox="1"/>
          <p:nvPr/>
        </p:nvSpPr>
        <p:spPr>
          <a:xfrm>
            <a:off x="285720" y="5000636"/>
            <a:ext cx="4714908" cy="1754326"/>
          </a:xfrm>
          <a:prstGeom prst="rect">
            <a:avLst/>
          </a:prstGeom>
          <a:noFill/>
        </p:spPr>
        <p:txBody>
          <a:bodyPr wrap="square" rtlCol="0">
            <a:spAutoFit/>
          </a:bodyPr>
          <a:lstStyle/>
          <a:p>
            <a:pPr algn="ctr"/>
            <a:r>
              <a:rPr lang="ru-RU" sz="1200" b="1" dirty="0"/>
              <a:t>30 марта в городе Н.Новгород состоялся Областной молодежный образовательный форум "Канва". </a:t>
            </a:r>
            <a:r>
              <a:rPr lang="ru-RU" sz="1200" dirty="0"/>
              <a:t>Организаторами форума выступили Министерство образования Нижегородской области и ГБОУДО "Центр эстетического воспитания детей Нижегородской области". На форуме работали восемь площадок по различным направлениям. На конвейере проектов, на тематической площадке "Здоровая Нация", защищала свою работу Председатель совета молодёжи Тарасова Юлия, которая представляла г.Арзамас в составе делегации.</a:t>
            </a:r>
          </a:p>
        </p:txBody>
      </p:sp>
      <p:pic>
        <p:nvPicPr>
          <p:cNvPr id="8" name="Picture 3" descr="C:\Users\TarasovaYV\Desktop\цк\64gnunLNCks.jpg"/>
          <p:cNvPicPr>
            <a:picLocks noChangeAspect="1" noChangeArrowheads="1"/>
          </p:cNvPicPr>
          <p:nvPr/>
        </p:nvPicPr>
        <p:blipFill>
          <a:blip r:embed="rId6" cstate="print"/>
          <a:srcRect/>
          <a:stretch>
            <a:fillRect/>
          </a:stretch>
        </p:blipFill>
        <p:spPr bwMode="auto">
          <a:xfrm>
            <a:off x="6500826" y="1714488"/>
            <a:ext cx="2400000" cy="1800000"/>
          </a:xfrm>
          <a:prstGeom prst="rect">
            <a:avLst/>
          </a:prstGeom>
          <a:noFill/>
        </p:spPr>
      </p:pic>
      <p:pic>
        <p:nvPicPr>
          <p:cNvPr id="9" name="Picture 2" descr="C:\Users\TarasovaYV\Desktop\цк\6eOMtvNf4rQ.jpg"/>
          <p:cNvPicPr>
            <a:picLocks noChangeAspect="1" noChangeArrowheads="1"/>
          </p:cNvPicPr>
          <p:nvPr/>
        </p:nvPicPr>
        <p:blipFill>
          <a:blip r:embed="rId7" cstate="print"/>
          <a:srcRect/>
          <a:stretch>
            <a:fillRect/>
          </a:stretch>
        </p:blipFill>
        <p:spPr bwMode="auto">
          <a:xfrm>
            <a:off x="5214942" y="2143116"/>
            <a:ext cx="1452573" cy="1089430"/>
          </a:xfrm>
          <a:prstGeom prst="rect">
            <a:avLst/>
          </a:prstGeom>
          <a:noFill/>
        </p:spPr>
      </p:pic>
      <p:pic>
        <p:nvPicPr>
          <p:cNvPr id="11" name="Picture 2" descr="D:\ФОТОХРАНИЛИЩЕ\афиши\ТАРАСОВА ПРЕЗЕНТАЦИЯ 2018 март.jpg"/>
          <p:cNvPicPr>
            <a:picLocks noChangeAspect="1" noChangeArrowheads="1"/>
          </p:cNvPicPr>
          <p:nvPr/>
        </p:nvPicPr>
        <p:blipFill>
          <a:blip r:embed="rId8" cstate="print"/>
          <a:srcRect/>
          <a:stretch>
            <a:fillRect/>
          </a:stretch>
        </p:blipFill>
        <p:spPr bwMode="auto">
          <a:xfrm>
            <a:off x="-32" y="-24"/>
            <a:ext cx="9180000" cy="1565887"/>
          </a:xfrm>
          <a:prstGeom prst="rect">
            <a:avLst/>
          </a:prstGeom>
          <a:noFill/>
        </p:spPr>
      </p:pic>
    </p:spTree>
  </p:cSld>
  <p:clrMapOvr>
    <a:masterClrMapping/>
  </p:clrMapOvr>
  <p:transition spd="slow">
    <p:wipe/>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1624</TotalTime>
  <Words>1014</Words>
  <Application>Microsoft Office PowerPoint</Application>
  <PresentationFormat>Экран (4:3)</PresentationFormat>
  <Paragraphs>56</Paragraphs>
  <Slides>38</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38</vt:i4>
      </vt:variant>
    </vt:vector>
  </HeadingPairs>
  <TitlesOfParts>
    <vt:vector size="43" baseType="lpstr">
      <vt:lpstr>Arial</vt:lpstr>
      <vt:lpstr>Arial Black</vt:lpstr>
      <vt:lpstr>Calibri</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TarasovaYV</dc:creator>
  <cp:lastModifiedBy>User</cp:lastModifiedBy>
  <cp:revision>141</cp:revision>
  <dcterms:created xsi:type="dcterms:W3CDTF">2018-01-24T12:59:45Z</dcterms:created>
  <dcterms:modified xsi:type="dcterms:W3CDTF">2018-05-24T10:50:40Z</dcterms:modified>
</cp:coreProperties>
</file>